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Lst>
  <p:notesMasterIdLst>
    <p:notesMasterId r:id="rId55"/>
  </p:notesMasterIdLst>
  <p:handoutMasterIdLst>
    <p:handoutMasterId r:id="rId56"/>
  </p:handoutMasterIdLst>
  <p:sldIdLst>
    <p:sldId id="778" r:id="rId7"/>
    <p:sldId id="779" r:id="rId8"/>
    <p:sldId id="780" r:id="rId9"/>
    <p:sldId id="788" r:id="rId10"/>
    <p:sldId id="893" r:id="rId11"/>
    <p:sldId id="783" r:id="rId12"/>
    <p:sldId id="891" r:id="rId13"/>
    <p:sldId id="892" r:id="rId14"/>
    <p:sldId id="873" r:id="rId15"/>
    <p:sldId id="871" r:id="rId16"/>
    <p:sldId id="855" r:id="rId17"/>
    <p:sldId id="852" r:id="rId18"/>
    <p:sldId id="857" r:id="rId19"/>
    <p:sldId id="865" r:id="rId20"/>
    <p:sldId id="866" r:id="rId21"/>
    <p:sldId id="867" r:id="rId22"/>
    <p:sldId id="868" r:id="rId23"/>
    <p:sldId id="869" r:id="rId24"/>
    <p:sldId id="870" r:id="rId25"/>
    <p:sldId id="858" r:id="rId26"/>
    <p:sldId id="859" r:id="rId27"/>
    <p:sldId id="872" r:id="rId28"/>
    <p:sldId id="874" r:id="rId29"/>
    <p:sldId id="875" r:id="rId30"/>
    <p:sldId id="876" r:id="rId31"/>
    <p:sldId id="877" r:id="rId32"/>
    <p:sldId id="878" r:id="rId33"/>
    <p:sldId id="860" r:id="rId34"/>
    <p:sldId id="861" r:id="rId35"/>
    <p:sldId id="879" r:id="rId36"/>
    <p:sldId id="880" r:id="rId37"/>
    <p:sldId id="881" r:id="rId38"/>
    <p:sldId id="882" r:id="rId39"/>
    <p:sldId id="862" r:id="rId40"/>
    <p:sldId id="863" r:id="rId41"/>
    <p:sldId id="883" r:id="rId42"/>
    <p:sldId id="884" r:id="rId43"/>
    <p:sldId id="887" r:id="rId44"/>
    <p:sldId id="885" r:id="rId45"/>
    <p:sldId id="888" r:id="rId46"/>
    <p:sldId id="889" r:id="rId47"/>
    <p:sldId id="886" r:id="rId48"/>
    <p:sldId id="890" r:id="rId49"/>
    <p:sldId id="864" r:id="rId50"/>
    <p:sldId id="894" r:id="rId51"/>
    <p:sldId id="895" r:id="rId52"/>
    <p:sldId id="896" r:id="rId53"/>
    <p:sldId id="654" r:id="rId5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EB3C00"/>
    <a:srgbClr val="0072C6"/>
    <a:srgbClr val="2D82FF"/>
    <a:srgbClr val="0088EE"/>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188" autoAdjust="0"/>
  </p:normalViewPr>
  <p:slideViewPr>
    <p:cSldViewPr snapToGrid="0">
      <p:cViewPr varScale="1">
        <p:scale>
          <a:sx n="67" d="100"/>
          <a:sy n="67" d="100"/>
        </p:scale>
        <p:origin x="100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4EE102F-BBA5-47B5-B3E7-AF35CCCF9F4D}"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13436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3688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optional component</a:t>
            </a:r>
          </a:p>
          <a:p>
            <a:r>
              <a:rPr lang="en-US" dirty="0" smtClean="0"/>
              <a:t>You could also use HTML5 to build your own cache</a:t>
            </a:r>
          </a:p>
          <a:p>
            <a:r>
              <a:rPr lang="en-US" dirty="0" smtClean="0"/>
              <a:t>But you really need to save the standard tokens because you will</a:t>
            </a:r>
            <a:r>
              <a:rPr lang="en-US" baseline="0" dirty="0" smtClean="0"/>
              <a:t> need them on other pages in the app</a:t>
            </a:r>
          </a:p>
          <a:p>
            <a:r>
              <a:rPr lang="en-US" baseline="0" dirty="0" smtClean="0"/>
              <a:t>That’s the basic problem: you need the standard tokens in many places, so you can cache them or pass them along</a:t>
            </a:r>
            <a:endParaRPr lang="en-US" dirty="0"/>
          </a:p>
        </p:txBody>
      </p:sp>
      <p:sp>
        <p:nvSpPr>
          <p:cNvPr id="4" name="Date Placeholder 3"/>
          <p:cNvSpPr>
            <a:spLocks noGrp="1"/>
          </p:cNvSpPr>
          <p:nvPr>
            <p:ph type="dt" idx="10"/>
          </p:nvPr>
        </p:nvSpPr>
        <p:spPr/>
        <p:txBody>
          <a:bodyPr/>
          <a:lstStyle/>
          <a:p>
            <a:fld id="{5CA12F01-F32E-42E6-9812-70BEA5DBCFD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4101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it possible to call the app web or host web from JavaScript in the remote web</a:t>
            </a:r>
            <a:endParaRPr lang="en-US" dirty="0"/>
          </a:p>
        </p:txBody>
      </p:sp>
      <p:sp>
        <p:nvSpPr>
          <p:cNvPr id="4" name="Date Placeholder 3"/>
          <p:cNvSpPr>
            <a:spLocks noGrp="1"/>
          </p:cNvSpPr>
          <p:nvPr>
            <p:ph type="dt" idx="10"/>
          </p:nvPr>
        </p:nvSpPr>
        <p:spPr/>
        <p:txBody>
          <a:bodyPr/>
          <a:lstStyle/>
          <a:p>
            <a:fld id="{4ADE35DD-7265-41C6-9E2A-205ADF0B08D5}"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42563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 remote web loads the SPRequestExecutor.js library</a:t>
            </a:r>
          </a:p>
          <a:p>
            <a:pPr marL="228600" indent="-228600">
              <a:buAutoNum type="arabicPeriod"/>
            </a:pPr>
            <a:r>
              <a:rPr lang="en-US" dirty="0" smtClean="0"/>
              <a:t>The remote web create a new </a:t>
            </a:r>
            <a:r>
              <a:rPr lang="en-US" dirty="0" err="1" smtClean="0"/>
              <a:t>SP.RequestExecutor</a:t>
            </a:r>
            <a:r>
              <a:rPr lang="en-US" dirty="0" smtClean="0"/>
              <a:t> object, initializing it with the URL of the app web</a:t>
            </a:r>
          </a:p>
          <a:p>
            <a:pPr marL="228600" indent="-228600">
              <a:buAutoNum type="arabicPeriod"/>
            </a:pPr>
            <a:r>
              <a:rPr lang="en-US" dirty="0" smtClean="0"/>
              <a:t>This causes a hidden IFRAME to be created, which loads APPWebProxy.aspx from the LAYOUTS directory</a:t>
            </a:r>
          </a:p>
          <a:p>
            <a:pPr marL="228600" indent="-228600">
              <a:buAutoNum type="arabicPeriod"/>
            </a:pPr>
            <a:r>
              <a:rPr lang="en-US" dirty="0" smtClean="0"/>
              <a:t>The </a:t>
            </a:r>
            <a:r>
              <a:rPr lang="en-US" dirty="0" err="1" smtClean="0"/>
              <a:t>SP.RequestExecutor</a:t>
            </a:r>
            <a:r>
              <a:rPr lang="en-US" dirty="0" smtClean="0"/>
              <a:t> object uses the HTML5 </a:t>
            </a:r>
            <a:r>
              <a:rPr lang="en-US" dirty="0" err="1" smtClean="0"/>
              <a:t>postmessage</a:t>
            </a:r>
            <a:r>
              <a:rPr lang="en-US" dirty="0" smtClean="0"/>
              <a:t> command to send requests from the remote web</a:t>
            </a:r>
          </a:p>
          <a:p>
            <a:pPr marL="228600" indent="-228600">
              <a:buAutoNum type="arabicPeriod"/>
            </a:pPr>
            <a:r>
              <a:rPr lang="en-US" dirty="0" smtClean="0"/>
              <a:t>The request is executed by the AppWebProxy.aspx page</a:t>
            </a:r>
          </a:p>
          <a:p>
            <a:pPr marL="228600" indent="-228600">
              <a:buAutoNum type="arabicPeriod"/>
            </a:pPr>
            <a:r>
              <a:rPr lang="en-US" dirty="0" smtClean="0"/>
              <a:t>The response is returned</a:t>
            </a:r>
            <a:endParaRPr lang="en-US" dirty="0"/>
          </a:p>
        </p:txBody>
      </p:sp>
      <p:sp>
        <p:nvSpPr>
          <p:cNvPr id="4" name="Date Placeholder 3"/>
          <p:cNvSpPr>
            <a:spLocks noGrp="1"/>
          </p:cNvSpPr>
          <p:nvPr>
            <p:ph type="dt" idx="10"/>
          </p:nvPr>
        </p:nvSpPr>
        <p:spPr/>
        <p:txBody>
          <a:bodyPr/>
          <a:lstStyle/>
          <a:p>
            <a:fld id="{011330EA-3A2F-4AA6-9551-59328781FD0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4649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calling the host web, you must switch the context</a:t>
            </a:r>
            <a:endParaRPr lang="en-US" dirty="0"/>
          </a:p>
        </p:txBody>
      </p:sp>
      <p:sp>
        <p:nvSpPr>
          <p:cNvPr id="4" name="Date Placeholder 3"/>
          <p:cNvSpPr>
            <a:spLocks noGrp="1"/>
          </p:cNvSpPr>
          <p:nvPr>
            <p:ph type="dt" idx="10"/>
          </p:nvPr>
        </p:nvSpPr>
        <p:spPr/>
        <p:txBody>
          <a:bodyPr/>
          <a:lstStyle/>
          <a:p>
            <a:fld id="{64C927B8-48AC-4209-AA95-18D990AB88E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782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calling the host web, you must switch the context</a:t>
            </a:r>
          </a:p>
          <a:p>
            <a:endParaRPr lang="en-US" dirty="0"/>
          </a:p>
        </p:txBody>
      </p:sp>
      <p:sp>
        <p:nvSpPr>
          <p:cNvPr id="4" name="Date Placeholder 3"/>
          <p:cNvSpPr>
            <a:spLocks noGrp="1"/>
          </p:cNvSpPr>
          <p:nvPr>
            <p:ph type="dt" idx="10"/>
          </p:nvPr>
        </p:nvSpPr>
        <p:spPr/>
        <p:txBody>
          <a:bodyPr/>
          <a:lstStyle/>
          <a:p>
            <a:fld id="{BC8BD616-3C53-4769-B049-3FE930DDEF9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370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350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create a remote web, it’s nice to have it borrow some of the characteristics of the host web</a:t>
            </a:r>
          </a:p>
          <a:p>
            <a:r>
              <a:rPr lang="en-US" dirty="0" smtClean="0"/>
              <a:t>This way, it doesn’t surprise</a:t>
            </a:r>
            <a:r>
              <a:rPr lang="en-US" baseline="0" dirty="0" smtClean="0"/>
              <a:t> the user by changing the UI drastically</a:t>
            </a:r>
            <a:endParaRPr lang="en-US" dirty="0"/>
          </a:p>
        </p:txBody>
      </p:sp>
      <p:sp>
        <p:nvSpPr>
          <p:cNvPr id="4" name="Date Placeholder 3"/>
          <p:cNvSpPr>
            <a:spLocks noGrp="1"/>
          </p:cNvSpPr>
          <p:nvPr>
            <p:ph type="dt" idx="10"/>
          </p:nvPr>
        </p:nvSpPr>
        <p:spPr/>
        <p:txBody>
          <a:bodyPr/>
          <a:lstStyle/>
          <a:p>
            <a:fld id="{14FCA8DF-D437-4F44-A7FA-1D633C225705}"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96623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div tag</a:t>
            </a:r>
          </a:p>
          <a:p>
            <a:r>
              <a:rPr lang="en-US" dirty="0" smtClean="0"/>
              <a:t>Use the attributes data-</a:t>
            </a:r>
            <a:r>
              <a:rPr lang="en-US" dirty="0" err="1" smtClean="0"/>
              <a:t>ms</a:t>
            </a:r>
            <a:r>
              <a:rPr lang="en-US" dirty="0" smtClean="0"/>
              <a:t>-control and data-</a:t>
            </a:r>
            <a:r>
              <a:rPr lang="en-US" dirty="0" err="1" smtClean="0"/>
              <a:t>ms</a:t>
            </a:r>
            <a:r>
              <a:rPr lang="en-US" dirty="0" smtClean="0"/>
              <a:t>-options</a:t>
            </a:r>
          </a:p>
          <a:p>
            <a:r>
              <a:rPr lang="en-US" dirty="0" smtClean="0"/>
              <a:t>The chrome control will look for these attributes and render itself in this div</a:t>
            </a:r>
            <a:endParaRPr lang="en-US" dirty="0"/>
          </a:p>
        </p:txBody>
      </p:sp>
      <p:sp>
        <p:nvSpPr>
          <p:cNvPr id="4" name="Date Placeholder 3"/>
          <p:cNvSpPr>
            <a:spLocks noGrp="1"/>
          </p:cNvSpPr>
          <p:nvPr>
            <p:ph type="dt" idx="10"/>
          </p:nvPr>
        </p:nvSpPr>
        <p:spPr/>
        <p:txBody>
          <a:bodyPr/>
          <a:lstStyle/>
          <a:p>
            <a:fld id="{A889F05F-80B9-41D3-BF23-A8E444F74255}"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741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 new chrome control is created in code</a:t>
            </a:r>
          </a:p>
          <a:p>
            <a:r>
              <a:rPr lang="en-US" dirty="0" smtClean="0"/>
              <a:t>When created, it</a:t>
            </a:r>
            <a:r>
              <a:rPr lang="en-US" baseline="0" dirty="0" smtClean="0"/>
              <a:t> expects you to supply the options and the ID of the div where it should render</a:t>
            </a:r>
          </a:p>
          <a:p>
            <a:r>
              <a:rPr lang="en-US" baseline="0" dirty="0" smtClean="0"/>
              <a:t>Then it renders itself in the div</a:t>
            </a:r>
            <a:endParaRPr lang="en-US" dirty="0"/>
          </a:p>
        </p:txBody>
      </p:sp>
      <p:sp>
        <p:nvSpPr>
          <p:cNvPr id="4" name="Date Placeholder 3"/>
          <p:cNvSpPr>
            <a:spLocks noGrp="1"/>
          </p:cNvSpPr>
          <p:nvPr>
            <p:ph type="dt" idx="10"/>
          </p:nvPr>
        </p:nvSpPr>
        <p:spPr/>
        <p:txBody>
          <a:bodyPr/>
          <a:lstStyle/>
          <a:p>
            <a:fld id="{312D89D2-8BAD-4162-8E57-B687236DD4F5}"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75110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7516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event handler infrastructure follows the same pattern as</a:t>
            </a:r>
            <a:r>
              <a:rPr lang="en-US" baseline="0" dirty="0" smtClean="0"/>
              <a:t> the in-process handlers of old</a:t>
            </a:r>
          </a:p>
          <a:p>
            <a:r>
              <a:rPr lang="en-US" baseline="0" dirty="0" smtClean="0"/>
              <a:t>We have both “before” and “after” event</a:t>
            </a:r>
          </a:p>
          <a:p>
            <a:r>
              <a:rPr lang="en-US" baseline="0" dirty="0" smtClean="0"/>
              <a:t>These are also known as “ING” and “ED” events like “</a:t>
            </a:r>
            <a:r>
              <a:rPr lang="en-US" baseline="0" dirty="0" err="1" smtClean="0"/>
              <a:t>ItemAdding</a:t>
            </a:r>
            <a:r>
              <a:rPr lang="en-US" baseline="0" dirty="0" smtClean="0"/>
              <a:t>” and “</a:t>
            </a:r>
            <a:r>
              <a:rPr lang="en-US" baseline="0" dirty="0" err="1" smtClean="0"/>
              <a:t>ItemAdded</a:t>
            </a:r>
            <a:r>
              <a:rPr lang="en-US" baseline="0" dirty="0" smtClean="0"/>
              <a:t>”</a:t>
            </a:r>
          </a:p>
          <a:p>
            <a:r>
              <a:rPr lang="en-US" baseline="0" dirty="0" smtClean="0"/>
              <a:t>Two-way events are synchronous</a:t>
            </a:r>
            <a:endParaRPr lang="en-US" dirty="0"/>
          </a:p>
        </p:txBody>
      </p:sp>
      <p:sp>
        <p:nvSpPr>
          <p:cNvPr id="4" name="Date Placeholder 3"/>
          <p:cNvSpPr>
            <a:spLocks noGrp="1"/>
          </p:cNvSpPr>
          <p:nvPr>
            <p:ph type="dt" idx="10"/>
          </p:nvPr>
        </p:nvSpPr>
        <p:spPr/>
        <p:txBody>
          <a:bodyPr/>
          <a:lstStyle/>
          <a:p>
            <a:fld id="{381A498E-1F91-490C-B0FC-CB0211CC8B4D}"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72282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as of this writing, the Visual tooling only supports ACS strings</a:t>
            </a:r>
          </a:p>
          <a:p>
            <a:r>
              <a:rPr lang="en-US" dirty="0" smtClean="0"/>
              <a:t>The Azure interface only creates SAS</a:t>
            </a:r>
            <a:r>
              <a:rPr lang="en-US" baseline="0" dirty="0" smtClean="0"/>
              <a:t> strings</a:t>
            </a:r>
          </a:p>
          <a:p>
            <a:r>
              <a:rPr lang="en-US" baseline="0" dirty="0" smtClean="0"/>
              <a:t>So, you have to use PowerShell</a:t>
            </a:r>
          </a:p>
          <a:p>
            <a:endParaRPr lang="en-US" baseline="0" dirty="0" smtClean="0"/>
          </a:p>
          <a:p>
            <a:pPr marL="228600" indent="-228600">
              <a:buAutoNum type="arabicPeriod"/>
            </a:pPr>
            <a:r>
              <a:rPr lang="en-US" baseline="0" dirty="0" smtClean="0"/>
              <a:t>Download and Install Azure PowerShell environment</a:t>
            </a:r>
          </a:p>
          <a:p>
            <a:pPr marL="228600" indent="-228600">
              <a:buAutoNum type="arabicPeriod"/>
            </a:pPr>
            <a:r>
              <a:rPr lang="en-US" baseline="0" dirty="0" smtClean="0"/>
              <a:t>Open PS window</a:t>
            </a:r>
          </a:p>
          <a:p>
            <a:pPr marL="228600" indent="-228600">
              <a:buAutoNum type="arabicPeriod"/>
            </a:pPr>
            <a:r>
              <a:rPr lang="en-US" baseline="0" dirty="0" smtClean="0"/>
              <a:t>Add-</a:t>
            </a:r>
            <a:r>
              <a:rPr lang="en-US" baseline="0" dirty="0" err="1" smtClean="0"/>
              <a:t>AzureAccount</a:t>
            </a:r>
            <a:r>
              <a:rPr lang="en-US" baseline="0" dirty="0" smtClean="0"/>
              <a:t> to sign in</a:t>
            </a:r>
          </a:p>
          <a:p>
            <a:pPr marL="228600" indent="-228600">
              <a:buAutoNum type="arabicPeriod"/>
            </a:pPr>
            <a:r>
              <a:rPr lang="en-US" baseline="0" dirty="0" smtClean="0"/>
              <a:t>New-</a:t>
            </a:r>
            <a:r>
              <a:rPr lang="en-US" baseline="0" dirty="0" err="1" smtClean="0"/>
              <a:t>AzureSBNamespace</a:t>
            </a:r>
            <a:r>
              <a:rPr lang="en-US" baseline="0" dirty="0" smtClean="0"/>
              <a:t> –Name “</a:t>
            </a:r>
            <a:r>
              <a:rPr lang="en-US" baseline="0" dirty="0" err="1" smtClean="0"/>
              <a:t>myns</a:t>
            </a:r>
            <a:r>
              <a:rPr lang="en-US" baseline="0" dirty="0" smtClean="0"/>
              <a:t>”  -Location “Central US”</a:t>
            </a:r>
          </a:p>
          <a:p>
            <a:pPr marL="228600" indent="-228600">
              <a:buAutoNum type="arabicPeriod"/>
            </a:pPr>
            <a:r>
              <a:rPr lang="en-US" baseline="0" dirty="0" smtClean="0"/>
              <a:t>Results in an ACS string copy this </a:t>
            </a:r>
            <a:r>
              <a:rPr lang="en-US" baseline="0" smtClean="0"/>
              <a:t>to Visual Studio</a:t>
            </a:r>
            <a:endParaRPr lang="en-US" dirty="0"/>
          </a:p>
        </p:txBody>
      </p:sp>
      <p:sp>
        <p:nvSpPr>
          <p:cNvPr id="4" name="Date Placeholder 3"/>
          <p:cNvSpPr>
            <a:spLocks noGrp="1"/>
          </p:cNvSpPr>
          <p:nvPr>
            <p:ph type="dt" idx="10"/>
          </p:nvPr>
        </p:nvSpPr>
        <p:spPr/>
        <p:txBody>
          <a:bodyPr/>
          <a:lstStyle/>
          <a:p>
            <a:fld id="{0CB62432-FFB8-4D94-9C18-5F90CD76F83D}"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8814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6493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41952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48</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E50E453-F0F1-4F28-9386-D0CC835A343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9557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Provider-hosted</a:t>
            </a:r>
            <a:r>
              <a:rPr lang="en-US" baseline="0" dirty="0" smtClean="0"/>
              <a:t> apps can use “app only” permissions</a:t>
            </a:r>
          </a:p>
          <a:p>
            <a:r>
              <a:rPr lang="en-US" baseline="0" dirty="0" smtClean="0"/>
              <a:t>Update the App manifest to indicate this is OK</a:t>
            </a:r>
          </a:p>
          <a:p>
            <a:r>
              <a:rPr lang="en-US" baseline="0" dirty="0" smtClean="0"/>
              <a:t>Then you need an app-only token in code</a:t>
            </a:r>
            <a:endParaRPr lang="en-US" dirty="0"/>
          </a:p>
        </p:txBody>
      </p:sp>
      <p:sp>
        <p:nvSpPr>
          <p:cNvPr id="4" name="Date Placeholder 3"/>
          <p:cNvSpPr>
            <a:spLocks noGrp="1"/>
          </p:cNvSpPr>
          <p:nvPr>
            <p:ph type="dt" idx="10"/>
          </p:nvPr>
        </p:nvSpPr>
        <p:spPr/>
        <p:txBody>
          <a:bodyPr/>
          <a:lstStyle/>
          <a:p>
            <a:fld id="{C032A2CD-423F-467E-9AF6-DEA41E45D21C}"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9177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a:t>
            </a:r>
            <a:r>
              <a:rPr lang="en-US" baseline="0" dirty="0" smtClean="0"/>
              <a:t> Studio supports both ASP.NET Web Forms and MVC5</a:t>
            </a:r>
          </a:p>
          <a:p>
            <a:endParaRPr lang="en-US" baseline="0" dirty="0" smtClean="0"/>
          </a:p>
          <a:p>
            <a:r>
              <a:rPr lang="en-US" baseline="0" dirty="0" smtClean="0"/>
              <a:t>On-premises authorization uses S2S</a:t>
            </a:r>
          </a:p>
          <a:p>
            <a:r>
              <a:rPr lang="en-US" baseline="0" dirty="0" smtClean="0"/>
              <a:t>Cloud authorization uses </a:t>
            </a:r>
            <a:r>
              <a:rPr lang="en-US" baseline="0" dirty="0" err="1" smtClean="0"/>
              <a:t>OAuth</a:t>
            </a:r>
            <a:r>
              <a:rPr lang="en-US" baseline="0" dirty="0" smtClean="0"/>
              <a:t> </a:t>
            </a:r>
          </a:p>
          <a:p>
            <a:endParaRPr lang="en-US" dirty="0" smtClean="0"/>
          </a:p>
          <a:p>
            <a:r>
              <a:rPr lang="en-US" dirty="0" smtClean="0"/>
              <a:t>The </a:t>
            </a:r>
            <a:r>
              <a:rPr lang="en-US" dirty="0" err="1" smtClean="0"/>
              <a:t>SharePointContextProvider</a:t>
            </a:r>
            <a:r>
              <a:rPr lang="en-US" dirty="0" smtClean="0"/>
              <a:t> simplifies token management</a:t>
            </a:r>
          </a:p>
          <a:p>
            <a:r>
              <a:rPr lang="en-US" dirty="0" smtClean="0"/>
              <a:t>Managed</a:t>
            </a:r>
            <a:r>
              <a:rPr lang="en-US" baseline="0" dirty="0" smtClean="0"/>
              <a:t> </a:t>
            </a:r>
            <a:r>
              <a:rPr lang="en-US" baseline="0" dirty="0" err="1" smtClean="0"/>
              <a:t>CSOm</a:t>
            </a:r>
            <a:r>
              <a:rPr lang="en-US" baseline="0" dirty="0" smtClean="0"/>
              <a:t> and </a:t>
            </a:r>
            <a:r>
              <a:rPr lang="en-US" baseline="0" dirty="0" err="1" smtClean="0"/>
              <a:t>RESt</a:t>
            </a:r>
            <a:r>
              <a:rPr lang="en-US" baseline="0" dirty="0" smtClean="0"/>
              <a:t> can be used directly from the server side</a:t>
            </a:r>
          </a:p>
          <a:p>
            <a:r>
              <a:rPr lang="en-US" baseline="0" dirty="0" smtClean="0"/>
              <a:t>The cross-domain library can be used from JavaScript</a:t>
            </a:r>
            <a:endParaRPr lang="en-US" dirty="0"/>
          </a:p>
        </p:txBody>
      </p:sp>
      <p:sp>
        <p:nvSpPr>
          <p:cNvPr id="4" name="Date Placeholder 3"/>
          <p:cNvSpPr>
            <a:spLocks noGrp="1"/>
          </p:cNvSpPr>
          <p:nvPr>
            <p:ph type="dt" idx="10"/>
          </p:nvPr>
        </p:nvSpPr>
        <p:spPr/>
        <p:txBody>
          <a:bodyPr/>
          <a:lstStyle/>
          <a:p>
            <a:fld id="{09D58FB4-9AD0-481B-8C84-A17E43C7859F}"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82667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SharePointContext</a:t>
            </a:r>
            <a:r>
              <a:rPr lang="en-US" baseline="0" dirty="0" err="1" smtClean="0"/>
              <a:t>Provider</a:t>
            </a:r>
            <a:r>
              <a:rPr lang="en-US" baseline="0" dirty="0" smtClean="0"/>
              <a:t> simplifies the management of context, and tokens</a:t>
            </a:r>
          </a:p>
          <a:p>
            <a:r>
              <a:rPr lang="en-US" dirty="0" smtClean="0"/>
              <a:t>It uses a cookie to store the </a:t>
            </a:r>
            <a:r>
              <a:rPr lang="en-US" dirty="0" err="1" smtClean="0"/>
              <a:t>CacheKey</a:t>
            </a:r>
            <a:r>
              <a:rPr lang="en-US" dirty="0" smtClean="0"/>
              <a:t>, and stores the actual token in session state on the server referenced by the cache key</a:t>
            </a:r>
          </a:p>
          <a:p>
            <a:r>
              <a:rPr lang="en-US" dirty="0" smtClean="0"/>
              <a:t>All of this improves performance and makes programming easier</a:t>
            </a:r>
            <a:endParaRPr lang="en-US" dirty="0"/>
          </a:p>
        </p:txBody>
      </p:sp>
      <p:sp>
        <p:nvSpPr>
          <p:cNvPr id="4" name="Date Placeholder 3"/>
          <p:cNvSpPr>
            <a:spLocks noGrp="1"/>
          </p:cNvSpPr>
          <p:nvPr>
            <p:ph type="dt" idx="10"/>
          </p:nvPr>
        </p:nvSpPr>
        <p:spPr/>
        <p:txBody>
          <a:bodyPr/>
          <a:lstStyle/>
          <a:p>
            <a:fld id="{89BD0C63-4500-46F0-B671-0411AD55F261}"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5942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ASP.NET Web Forms uses the </a:t>
            </a:r>
            <a:r>
              <a:rPr lang="en-US" dirty="0" err="1" smtClean="0"/>
              <a:t>PreInit</a:t>
            </a:r>
            <a:r>
              <a:rPr lang="en-US" dirty="0" smtClean="0"/>
              <a:t> method to validate the Context Token</a:t>
            </a:r>
          </a:p>
          <a:p>
            <a:r>
              <a:rPr lang="en-US" dirty="0" smtClean="0"/>
              <a:t>Notice how it will redirect if the token is not valid</a:t>
            </a:r>
          </a:p>
          <a:p>
            <a:endParaRPr lang="en-US" dirty="0" smtClean="0"/>
          </a:p>
          <a:p>
            <a:r>
              <a:rPr lang="en-US" dirty="0" smtClean="0"/>
              <a:t>ASP.NET MVC 5 uses a filter to run essentially the same code</a:t>
            </a:r>
          </a:p>
          <a:p>
            <a:r>
              <a:rPr lang="en-US" dirty="0" smtClean="0"/>
              <a:t>Notice how the</a:t>
            </a:r>
            <a:r>
              <a:rPr lang="en-US" baseline="0" dirty="0" smtClean="0"/>
              <a:t> filter attribute is applied to the controller</a:t>
            </a:r>
            <a:endParaRPr lang="en-US" dirty="0"/>
          </a:p>
        </p:txBody>
      </p:sp>
      <p:sp>
        <p:nvSpPr>
          <p:cNvPr id="4" name="Date Placeholder 3"/>
          <p:cNvSpPr>
            <a:spLocks noGrp="1"/>
          </p:cNvSpPr>
          <p:nvPr>
            <p:ph type="dt" idx="10"/>
          </p:nvPr>
        </p:nvSpPr>
        <p:spPr/>
        <p:txBody>
          <a:bodyPr/>
          <a:lstStyle/>
          <a:p>
            <a:fld id="{71F2E3B6-EB4C-45C4-A447-56FB08D1231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334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SharePointAcsContext</a:t>
            </a:r>
            <a:r>
              <a:rPr lang="en-US" dirty="0" smtClean="0"/>
              <a:t> and </a:t>
            </a:r>
            <a:r>
              <a:rPr lang="en-US" dirty="0" err="1" smtClean="0"/>
              <a:t>SharePointHightTrustContext</a:t>
            </a:r>
            <a:r>
              <a:rPr lang="en-US" dirty="0" smtClean="0"/>
              <a:t> both inherit from </a:t>
            </a:r>
            <a:r>
              <a:rPr lang="en-US" dirty="0" err="1" smtClean="0"/>
              <a:t>SharePointContext</a:t>
            </a:r>
            <a:endParaRPr lang="en-US" dirty="0" smtClean="0"/>
          </a:p>
          <a:p>
            <a:r>
              <a:rPr lang="en-US" dirty="0" smtClean="0"/>
              <a:t>This means that the same code works in both cloud and on-premises environments</a:t>
            </a:r>
            <a:endParaRPr lang="en-US" dirty="0"/>
          </a:p>
        </p:txBody>
      </p:sp>
      <p:sp>
        <p:nvSpPr>
          <p:cNvPr id="4" name="Date Placeholder 3"/>
          <p:cNvSpPr>
            <a:spLocks noGrp="1"/>
          </p:cNvSpPr>
          <p:nvPr>
            <p:ph type="dt" idx="10"/>
          </p:nvPr>
        </p:nvSpPr>
        <p:spPr/>
        <p:txBody>
          <a:bodyPr/>
          <a:lstStyle/>
          <a:p>
            <a:fld id="{978E40F9-06EC-432F-9301-2E07F244FD9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4518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SharePointContext</a:t>
            </a:r>
            <a:r>
              <a:rPr lang="en-US" baseline="0" dirty="0" smtClean="0"/>
              <a:t> makes it easy to get the tokens you need</a:t>
            </a:r>
            <a:endParaRPr lang="en-US" dirty="0"/>
          </a:p>
        </p:txBody>
      </p:sp>
      <p:sp>
        <p:nvSpPr>
          <p:cNvPr id="4" name="Date Placeholder 3"/>
          <p:cNvSpPr>
            <a:spLocks noGrp="1"/>
          </p:cNvSpPr>
          <p:nvPr>
            <p:ph type="dt" idx="10"/>
          </p:nvPr>
        </p:nvSpPr>
        <p:spPr/>
        <p:txBody>
          <a:bodyPr/>
          <a:lstStyle/>
          <a:p>
            <a:fld id="{20E03D06-7C91-4981-946C-5F87F4FCF9AD}"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4623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232226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924766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10116352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8962910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955276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947419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854376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904748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650415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32864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04430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46629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732767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059935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02089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846908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107530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2061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344619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75778858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52525072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96080719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6653874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1285972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185973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42277850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1546623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86012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88008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11713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54924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9785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58143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98187872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831916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84"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650741325"/>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8.xml"/><Relationship Id="rId4" Type="http://schemas.openxmlformats.org/officeDocument/2006/relationships/image" Target="../media/image72.jpg"/></Relationships>
</file>

<file path=ppt/slides/_rels/slide4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75.png"/><Relationship Id="rId5" Type="http://schemas.openxmlformats.org/officeDocument/2006/relationships/image" Target="../media/image74.emf"/><Relationship Id="rId4" Type="http://schemas.openxmlformats.org/officeDocument/2006/relationships/image" Target="../media/image73.emf"/><Relationship Id="rId9"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6.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image" Target="../media/image31.emf"/><Relationship Id="rId7" Type="http://schemas.openxmlformats.org/officeDocument/2006/relationships/image" Target="../media/image35.png"/><Relationship Id="rId12" Type="http://schemas.openxmlformats.org/officeDocument/2006/relationships/image" Target="../media/image40.emf"/><Relationship Id="rId2" Type="http://schemas.openxmlformats.org/officeDocument/2006/relationships/image" Target="../media/image30.emf"/><Relationship Id="rId1" Type="http://schemas.openxmlformats.org/officeDocument/2006/relationships/slideLayout" Target="../slideLayouts/slideLayout17.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5" Type="http://schemas.openxmlformats.org/officeDocument/2006/relationships/image" Target="../media/image4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 Id="rId14" Type="http://schemas.openxmlformats.org/officeDocument/2006/relationships/image" Target="../media/image42.emf"/></Relationships>
</file>

<file path=ppt/slides/_rels/slide8.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38.emf"/><Relationship Id="rId3" Type="http://schemas.openxmlformats.org/officeDocument/2006/relationships/image" Target="../media/image45.emf"/><Relationship Id="rId7" Type="http://schemas.openxmlformats.org/officeDocument/2006/relationships/image" Target="../media/image34.emf"/><Relationship Id="rId12" Type="http://schemas.openxmlformats.org/officeDocument/2006/relationships/image" Target="../media/image37.emf"/><Relationship Id="rId2" Type="http://schemas.openxmlformats.org/officeDocument/2006/relationships/image" Target="../media/image44.emf"/><Relationship Id="rId1" Type="http://schemas.openxmlformats.org/officeDocument/2006/relationships/slideLayout" Target="../slideLayouts/slideLayout17.xml"/><Relationship Id="rId6" Type="http://schemas.openxmlformats.org/officeDocument/2006/relationships/image" Target="../media/image33.emf"/><Relationship Id="rId11" Type="http://schemas.openxmlformats.org/officeDocument/2006/relationships/image" Target="../media/image32.emf"/><Relationship Id="rId5" Type="http://schemas.openxmlformats.org/officeDocument/2006/relationships/image" Target="../media/image47.emf"/><Relationship Id="rId15" Type="http://schemas.openxmlformats.org/officeDocument/2006/relationships/image" Target="../media/image40.emf"/><Relationship Id="rId10" Type="http://schemas.openxmlformats.org/officeDocument/2006/relationships/image" Target="../media/image36.emf"/><Relationship Id="rId4" Type="http://schemas.openxmlformats.org/officeDocument/2006/relationships/image" Target="../media/image46.emf"/><Relationship Id="rId9" Type="http://schemas.openxmlformats.org/officeDocument/2006/relationships/image" Target="../media/image35.png"/><Relationship Id="rId14" Type="http://schemas.openxmlformats.org/officeDocument/2006/relationships/image" Target="../media/image39.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10390"/>
          </a:xfrm>
        </p:spPr>
        <p:txBody>
          <a:bodyPr/>
          <a:lstStyle/>
          <a:p>
            <a:r>
              <a:rPr lang="en-US" dirty="0" smtClean="0"/>
              <a:t>Considers app permissions only, ignores user</a:t>
            </a:r>
          </a:p>
          <a:p>
            <a:r>
              <a:rPr lang="en-US" dirty="0" smtClean="0"/>
              <a:t>Set </a:t>
            </a:r>
            <a:r>
              <a:rPr lang="en-US" dirty="0" err="1" smtClean="0"/>
              <a:t>AllowAppOnlyPolicy</a:t>
            </a:r>
            <a:r>
              <a:rPr lang="en-US" dirty="0" smtClean="0"/>
              <a:t> to true in </a:t>
            </a:r>
            <a:r>
              <a:rPr lang="en-US" dirty="0" err="1" smtClean="0"/>
              <a:t>AppManifest</a:t>
            </a:r>
            <a:endParaRPr lang="en-US" dirty="0" smtClean="0"/>
          </a:p>
          <a:p>
            <a:endParaRPr lang="en-US" dirty="0" smtClean="0"/>
          </a:p>
          <a:p>
            <a:r>
              <a:rPr lang="en-US" dirty="0" smtClean="0"/>
              <a:t>Get an app-only token</a:t>
            </a:r>
            <a:endParaRPr lang="en-US" dirty="0"/>
          </a:p>
        </p:txBody>
      </p:sp>
      <p:sp>
        <p:nvSpPr>
          <p:cNvPr id="3" name="Title 2"/>
          <p:cNvSpPr>
            <a:spLocks noGrp="1"/>
          </p:cNvSpPr>
          <p:nvPr>
            <p:ph type="title"/>
          </p:nvPr>
        </p:nvSpPr>
        <p:spPr/>
        <p:txBody>
          <a:bodyPr/>
          <a:lstStyle/>
          <a:p>
            <a:r>
              <a:rPr lang="en-US" dirty="0" smtClean="0"/>
              <a:t>App-Only 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25" y="3119655"/>
            <a:ext cx="8687683" cy="6484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86" y="4663617"/>
            <a:ext cx="9222974" cy="631863"/>
          </a:xfrm>
          <a:prstGeom prst="rect">
            <a:avLst/>
          </a:prstGeom>
        </p:spPr>
      </p:pic>
    </p:spTree>
    <p:extLst>
      <p:ext uri="{BB962C8B-B14F-4D97-AF65-F5344CB8AC3E}">
        <p14:creationId xmlns:p14="http://schemas.microsoft.com/office/powerpoint/2010/main" val="299172582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12148"/>
            <a:ext cx="11149013" cy="4951758"/>
          </a:xfrm>
        </p:spPr>
        <p:txBody>
          <a:bodyPr/>
          <a:lstStyle/>
          <a:p>
            <a:r>
              <a:rPr lang="en-US" dirty="0" smtClean="0"/>
              <a:t>Web Project</a:t>
            </a:r>
          </a:p>
          <a:p>
            <a:pPr lvl="1"/>
            <a:r>
              <a:rPr lang="en-US" dirty="0" smtClean="0"/>
              <a:t>ASP.NET Web Forms</a:t>
            </a:r>
          </a:p>
          <a:p>
            <a:pPr lvl="1"/>
            <a:r>
              <a:rPr lang="en-US" dirty="0" smtClean="0"/>
              <a:t>MVC 5</a:t>
            </a:r>
          </a:p>
          <a:p>
            <a:r>
              <a:rPr lang="en-US" dirty="0" smtClean="0"/>
              <a:t>Authorization</a:t>
            </a:r>
          </a:p>
          <a:p>
            <a:pPr lvl="1"/>
            <a:r>
              <a:rPr lang="en-US" dirty="0"/>
              <a:t>Azure Access Control Services</a:t>
            </a:r>
          </a:p>
          <a:p>
            <a:pPr lvl="1"/>
            <a:r>
              <a:rPr lang="en-US" dirty="0" smtClean="0"/>
              <a:t>Server-to-Server High Trust</a:t>
            </a:r>
          </a:p>
          <a:p>
            <a:r>
              <a:rPr lang="en-US" dirty="0" smtClean="0"/>
              <a:t>Programmability</a:t>
            </a:r>
          </a:p>
          <a:p>
            <a:pPr lvl="1"/>
            <a:r>
              <a:rPr lang="en-US" dirty="0" err="1" smtClean="0"/>
              <a:t>SharePointContextProvider</a:t>
            </a:r>
            <a:r>
              <a:rPr lang="en-US" dirty="0" smtClean="0"/>
              <a:t> class</a:t>
            </a:r>
          </a:p>
          <a:p>
            <a:pPr lvl="1"/>
            <a:r>
              <a:rPr lang="en-US" dirty="0" smtClean="0"/>
              <a:t>Managed CSOM or REST</a:t>
            </a:r>
          </a:p>
          <a:p>
            <a:pPr lvl="1"/>
            <a:r>
              <a:rPr lang="en-US" dirty="0" smtClean="0"/>
              <a:t>JavaScript Cross-Domain Library</a:t>
            </a:r>
            <a:endParaRPr lang="en-US" dirty="0"/>
          </a:p>
        </p:txBody>
      </p:sp>
      <p:sp>
        <p:nvSpPr>
          <p:cNvPr id="3" name="Title 2"/>
          <p:cNvSpPr>
            <a:spLocks noGrp="1"/>
          </p:cNvSpPr>
          <p:nvPr>
            <p:ph type="title"/>
          </p:nvPr>
        </p:nvSpPr>
        <p:spPr/>
        <p:txBody>
          <a:bodyPr/>
          <a:lstStyle/>
          <a:p>
            <a:r>
              <a:rPr lang="en-US" dirty="0" smtClean="0"/>
              <a:t>Creating Provider-Hosted Apps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0689016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Provider-Hosted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Programming in C#</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2680319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380245"/>
          </a:xfrm>
        </p:spPr>
        <p:txBody>
          <a:bodyPr/>
          <a:lstStyle/>
          <a:p>
            <a:r>
              <a:rPr lang="en-US" dirty="0" smtClean="0"/>
              <a:t>Checks for valid Context Token</a:t>
            </a:r>
          </a:p>
          <a:p>
            <a:pPr lvl="1"/>
            <a:r>
              <a:rPr lang="en-US" dirty="0" smtClean="0"/>
              <a:t>Redirects if it does not exist</a:t>
            </a:r>
          </a:p>
          <a:p>
            <a:r>
              <a:rPr lang="en-US" dirty="0" smtClean="0"/>
              <a:t>Simplifies the management of context</a:t>
            </a:r>
          </a:p>
          <a:p>
            <a:pPr lvl="1"/>
            <a:r>
              <a:rPr lang="en-US" dirty="0" smtClean="0"/>
              <a:t>Provides an ACS or STS context</a:t>
            </a:r>
          </a:p>
          <a:p>
            <a:pPr lvl="1"/>
            <a:r>
              <a:rPr lang="en-US" dirty="0" smtClean="0"/>
              <a:t>Context exposes properties for key values like Host Web URL</a:t>
            </a:r>
          </a:p>
          <a:p>
            <a:r>
              <a:rPr lang="en-US" dirty="0" smtClean="0"/>
              <a:t>Simplifies the management of tokens</a:t>
            </a:r>
          </a:p>
          <a:p>
            <a:pPr lvl="1"/>
            <a:r>
              <a:rPr lang="en-US" dirty="0" smtClean="0"/>
              <a:t>Context exposes methods to retrieve tokens</a:t>
            </a:r>
            <a:endParaRPr lang="en-US" dirty="0"/>
          </a:p>
        </p:txBody>
      </p:sp>
      <p:sp>
        <p:nvSpPr>
          <p:cNvPr id="3" name="Title 2"/>
          <p:cNvSpPr>
            <a:spLocks noGrp="1"/>
          </p:cNvSpPr>
          <p:nvPr>
            <p:ph type="title"/>
          </p:nvPr>
        </p:nvSpPr>
        <p:spPr/>
        <p:txBody>
          <a:bodyPr/>
          <a:lstStyle/>
          <a:p>
            <a:r>
              <a:rPr lang="en-US" dirty="0" err="1" smtClean="0"/>
              <a:t>SharePointContextProvider</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362386250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Context Token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763064"/>
            <a:ext cx="6858594" cy="2667231"/>
          </a:xfrm>
          <a:prstGeom prst="rect">
            <a:avLst/>
          </a:prstGeom>
          <a:ln>
            <a:solidFill>
              <a:schemeClr val="tx1"/>
            </a:solidFill>
          </a:ln>
        </p:spPr>
      </p:pic>
      <p:sp>
        <p:nvSpPr>
          <p:cNvPr id="9" name="TextBox 8"/>
          <p:cNvSpPr txBox="1"/>
          <p:nvPr/>
        </p:nvSpPr>
        <p:spPr>
          <a:xfrm>
            <a:off x="5874036" y="1341880"/>
            <a:ext cx="1458156" cy="369332"/>
          </a:xfrm>
          <a:prstGeom prst="rect">
            <a:avLst/>
          </a:prstGeom>
          <a:noFill/>
        </p:spPr>
        <p:txBody>
          <a:bodyPr wrap="none" lIns="0" tIns="0" rIns="0" bIns="0" rtlCol="0">
            <a:spAutoFit/>
          </a:bodyPr>
          <a:lstStyle/>
          <a:p>
            <a:r>
              <a:rPr lang="en-US" sz="2400" spc="-70" dirty="0" smtClean="0">
                <a:solidFill>
                  <a:srgbClr val="C00000"/>
                </a:solidFill>
              </a:rPr>
              <a:t>Web Forms</a:t>
            </a:r>
          </a:p>
        </p:txBody>
      </p:sp>
      <p:sp>
        <p:nvSpPr>
          <p:cNvPr id="10" name="TextBox 9"/>
          <p:cNvSpPr txBox="1"/>
          <p:nvPr/>
        </p:nvSpPr>
        <p:spPr>
          <a:xfrm>
            <a:off x="6474650" y="4708735"/>
            <a:ext cx="857542" cy="369332"/>
          </a:xfrm>
          <a:prstGeom prst="rect">
            <a:avLst/>
          </a:prstGeom>
          <a:noFill/>
        </p:spPr>
        <p:txBody>
          <a:bodyPr wrap="none" lIns="0" tIns="0" rIns="0" bIns="0" rtlCol="0">
            <a:spAutoFit/>
          </a:bodyPr>
          <a:lstStyle/>
          <a:p>
            <a:r>
              <a:rPr lang="en-US" sz="2400" spc="-70" dirty="0" smtClean="0">
                <a:solidFill>
                  <a:srgbClr val="C00000"/>
                </a:solidFill>
              </a:rPr>
              <a:t>MVC 5</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488" y="5104452"/>
            <a:ext cx="5349704" cy="929721"/>
          </a:xfrm>
          <a:prstGeom prst="rect">
            <a:avLst/>
          </a:prstGeom>
          <a:ln>
            <a:solidFill>
              <a:schemeClr val="tx1"/>
            </a:solidFill>
          </a:ln>
        </p:spPr>
      </p:pic>
    </p:spTree>
    <p:extLst>
      <p:ext uri="{BB962C8B-B14F-4D97-AF65-F5344CB8AC3E}">
        <p14:creationId xmlns:p14="http://schemas.microsoft.com/office/powerpoint/2010/main" val="30168861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330003"/>
          </a:xfrm>
        </p:spPr>
        <p:txBody>
          <a:bodyPr/>
          <a:lstStyle/>
          <a:p>
            <a:r>
              <a:rPr lang="en-US" dirty="0" err="1" smtClean="0"/>
              <a:t>SharePointContextProvider</a:t>
            </a:r>
            <a:r>
              <a:rPr lang="en-US" dirty="0" smtClean="0"/>
              <a:t> </a:t>
            </a:r>
            <a:r>
              <a:rPr lang="en-US" dirty="0" err="1" smtClean="0"/>
              <a:t>GetSharePointContext</a:t>
            </a:r>
            <a:endParaRPr lang="en-US" dirty="0" smtClean="0"/>
          </a:p>
          <a:p>
            <a:pPr lvl="1"/>
            <a:r>
              <a:rPr lang="en-US" dirty="0" smtClean="0"/>
              <a:t>Returns </a:t>
            </a:r>
            <a:r>
              <a:rPr lang="en-US" dirty="0" err="1" smtClean="0"/>
              <a:t>SharePointAcsContext</a:t>
            </a:r>
            <a:r>
              <a:rPr lang="en-US" dirty="0" smtClean="0"/>
              <a:t> in cloud</a:t>
            </a:r>
          </a:p>
          <a:p>
            <a:pPr lvl="1"/>
            <a:r>
              <a:rPr lang="en-US" dirty="0" smtClean="0"/>
              <a:t>Returns </a:t>
            </a:r>
            <a:r>
              <a:rPr lang="en-US" dirty="0" err="1" smtClean="0"/>
              <a:t>SharePointHighTrustContext</a:t>
            </a:r>
            <a:r>
              <a:rPr lang="en-US" dirty="0" smtClean="0"/>
              <a:t> on premises</a:t>
            </a:r>
          </a:p>
          <a:p>
            <a:r>
              <a:rPr lang="en-US" dirty="0" smtClean="0"/>
              <a:t>Properties</a:t>
            </a:r>
          </a:p>
          <a:p>
            <a:pPr lvl="1"/>
            <a:r>
              <a:rPr lang="en-US" dirty="0" err="1" smtClean="0"/>
              <a:t>SPAppWebUrl</a:t>
            </a:r>
            <a:endParaRPr lang="en-US" dirty="0" smtClean="0"/>
          </a:p>
          <a:p>
            <a:pPr lvl="1"/>
            <a:r>
              <a:rPr lang="en-US" dirty="0" err="1" smtClean="0"/>
              <a:t>SPClientTag</a:t>
            </a:r>
            <a:endParaRPr lang="en-US" dirty="0" smtClean="0"/>
          </a:p>
          <a:p>
            <a:pPr lvl="1"/>
            <a:r>
              <a:rPr lang="en-US" dirty="0" err="1" smtClean="0"/>
              <a:t>SPHostUrl</a:t>
            </a:r>
            <a:endParaRPr lang="en-US" dirty="0" smtClean="0"/>
          </a:p>
          <a:p>
            <a:pPr lvl="1"/>
            <a:r>
              <a:rPr lang="en-US" dirty="0" err="1" smtClean="0"/>
              <a:t>SPLanguage</a:t>
            </a:r>
            <a:endParaRPr lang="en-US" dirty="0" smtClean="0"/>
          </a:p>
          <a:p>
            <a:pPr lvl="1"/>
            <a:r>
              <a:rPr lang="en-US" dirty="0" err="1" smtClean="0"/>
              <a:t>SPProductNumber</a:t>
            </a:r>
            <a:endParaRPr lang="en-US" dirty="0"/>
          </a:p>
        </p:txBody>
      </p:sp>
      <p:sp>
        <p:nvSpPr>
          <p:cNvPr id="3" name="Title 2"/>
          <p:cNvSpPr>
            <a:spLocks noGrp="1"/>
          </p:cNvSpPr>
          <p:nvPr>
            <p:ph type="title"/>
          </p:nvPr>
        </p:nvSpPr>
        <p:spPr/>
        <p:txBody>
          <a:bodyPr/>
          <a:lstStyle/>
          <a:p>
            <a:r>
              <a:rPr lang="en-US" dirty="0" smtClean="0"/>
              <a:t>Managing SharePoint Context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351992895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62082"/>
          </a:xfrm>
        </p:spPr>
        <p:txBody>
          <a:bodyPr/>
          <a:lstStyle/>
          <a:p>
            <a:r>
              <a:rPr lang="en-US" dirty="0" smtClean="0"/>
              <a:t>CSOM</a:t>
            </a:r>
          </a:p>
          <a:p>
            <a:pPr lvl="1"/>
            <a:r>
              <a:rPr lang="en-US" dirty="0" err="1" smtClean="0"/>
              <a:t>CreateAppOnlyClientContextForSPAppWeb</a:t>
            </a:r>
            <a:endParaRPr lang="en-US" dirty="0" smtClean="0"/>
          </a:p>
          <a:p>
            <a:pPr lvl="1"/>
            <a:r>
              <a:rPr lang="en-US" dirty="0" err="1" smtClean="0"/>
              <a:t>CreateAppOnlyClientContextForSPHost</a:t>
            </a:r>
            <a:endParaRPr lang="en-US" dirty="0" smtClean="0"/>
          </a:p>
          <a:p>
            <a:pPr lvl="1"/>
            <a:r>
              <a:rPr lang="en-US" dirty="0" err="1" smtClean="0"/>
              <a:t>CreateUserClientContextForSPAppWeb</a:t>
            </a:r>
            <a:endParaRPr lang="en-US" dirty="0" smtClean="0"/>
          </a:p>
          <a:p>
            <a:pPr lvl="1"/>
            <a:r>
              <a:rPr lang="en-US" dirty="0" err="1" smtClean="0"/>
              <a:t>CreateUserClientContextForSPHost</a:t>
            </a:r>
            <a:endParaRPr lang="en-US" dirty="0" smtClean="0"/>
          </a:p>
          <a:p>
            <a:r>
              <a:rPr lang="en-US" dirty="0" smtClean="0"/>
              <a:t>REST</a:t>
            </a:r>
          </a:p>
          <a:p>
            <a:pPr lvl="1"/>
            <a:r>
              <a:rPr lang="en-US" dirty="0" err="1" smtClean="0"/>
              <a:t>AppOnlyAccessTokenForSPAppWeb</a:t>
            </a:r>
            <a:endParaRPr lang="en-US" dirty="0" smtClean="0"/>
          </a:p>
          <a:p>
            <a:pPr lvl="1"/>
            <a:r>
              <a:rPr lang="en-US" dirty="0" err="1" smtClean="0"/>
              <a:t>AppOnlyAccessTokenForSPHost</a:t>
            </a:r>
            <a:endParaRPr lang="en-US" dirty="0" smtClean="0"/>
          </a:p>
          <a:p>
            <a:pPr lvl="1"/>
            <a:r>
              <a:rPr lang="en-US" dirty="0" err="1" smtClean="0"/>
              <a:t>UserAccessTokenForSPAppWeb</a:t>
            </a:r>
            <a:endParaRPr lang="en-US" dirty="0" smtClean="0"/>
          </a:p>
          <a:p>
            <a:pPr lvl="1"/>
            <a:r>
              <a:rPr lang="en-US" dirty="0" err="1" smtClean="0"/>
              <a:t>UserAccessTokenForSPHost</a:t>
            </a:r>
            <a:endParaRPr lang="en-US" dirty="0"/>
          </a:p>
        </p:txBody>
      </p:sp>
      <p:sp>
        <p:nvSpPr>
          <p:cNvPr id="3" name="Title 2"/>
          <p:cNvSpPr>
            <a:spLocks noGrp="1"/>
          </p:cNvSpPr>
          <p:nvPr>
            <p:ph type="title"/>
          </p:nvPr>
        </p:nvSpPr>
        <p:spPr/>
        <p:txBody>
          <a:bodyPr/>
          <a:lstStyle/>
          <a:p>
            <a:r>
              <a:rPr lang="en-US" dirty="0" smtClean="0"/>
              <a:t>Managing Security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385520105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283049"/>
            <a:ext cx="8323871" cy="5116508"/>
          </a:xfrm>
          <a:prstGeom prst="rect">
            <a:avLst/>
          </a:prstGeom>
        </p:spPr>
      </p:pic>
    </p:spTree>
    <p:extLst>
      <p:ext uri="{BB962C8B-B14F-4D97-AF65-F5344CB8AC3E}">
        <p14:creationId xmlns:p14="http://schemas.microsoft.com/office/powerpoint/2010/main" val="420499168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78" y="1648607"/>
            <a:ext cx="9837220" cy="4029704"/>
          </a:xfrm>
          <a:prstGeom prst="rect">
            <a:avLst/>
          </a:prstGeom>
        </p:spPr>
      </p:pic>
    </p:spTree>
    <p:extLst>
      <p:ext uri="{BB962C8B-B14F-4D97-AF65-F5344CB8AC3E}">
        <p14:creationId xmlns:p14="http://schemas.microsoft.com/office/powerpoint/2010/main" val="238645048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045235148"/>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 Code in a Provider-Hosted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3678797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Programming in JavaScript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0221130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00342"/>
          </a:xfrm>
        </p:spPr>
        <p:txBody>
          <a:bodyPr/>
          <a:lstStyle/>
          <a:p>
            <a:r>
              <a:rPr lang="en-US" dirty="0" smtClean="0"/>
              <a:t>SPContext.js Library part of project template</a:t>
            </a:r>
          </a:p>
          <a:p>
            <a:r>
              <a:rPr lang="en-US" dirty="0"/>
              <a:t>Appends </a:t>
            </a:r>
            <a:r>
              <a:rPr lang="en-US" dirty="0" err="1"/>
              <a:t>SPHostUrl</a:t>
            </a:r>
            <a:r>
              <a:rPr lang="en-US" dirty="0"/>
              <a:t> as query string to all the links which point to current </a:t>
            </a:r>
            <a:r>
              <a:rPr lang="en-US" dirty="0" smtClean="0"/>
              <a:t>domain</a:t>
            </a:r>
          </a:p>
          <a:p>
            <a:endParaRPr lang="en-US" dirty="0"/>
          </a:p>
        </p:txBody>
      </p:sp>
      <p:sp>
        <p:nvSpPr>
          <p:cNvPr id="3" name="Title 2"/>
          <p:cNvSpPr>
            <a:spLocks noGrp="1"/>
          </p:cNvSpPr>
          <p:nvPr>
            <p:ph type="title"/>
          </p:nvPr>
        </p:nvSpPr>
        <p:spPr/>
        <p:txBody>
          <a:bodyPr/>
          <a:lstStyle/>
          <a:p>
            <a:r>
              <a:rPr lang="en-US" dirty="0" smtClean="0"/>
              <a:t>Managing SharePoint Context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49027643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41986"/>
          </a:xfrm>
        </p:spPr>
        <p:txBody>
          <a:bodyPr/>
          <a:lstStyle/>
          <a:p>
            <a:r>
              <a:rPr lang="en-US" dirty="0" smtClean="0"/>
              <a:t>Same-domain policy prevents JavaScript from making direct calls to either the app web or host web from the remote web</a:t>
            </a:r>
          </a:p>
          <a:p>
            <a:r>
              <a:rPr lang="en-US" dirty="0" smtClean="0"/>
              <a:t>Required to make JavaScript calls to both the </a:t>
            </a:r>
            <a:br>
              <a:rPr lang="en-US" dirty="0" smtClean="0"/>
            </a:br>
            <a:r>
              <a:rPr lang="en-US" dirty="0" smtClean="0"/>
              <a:t>app web and host web</a:t>
            </a:r>
            <a:endParaRPr lang="en-US" dirty="0"/>
          </a:p>
        </p:txBody>
      </p:sp>
      <p:sp>
        <p:nvSpPr>
          <p:cNvPr id="3" name="Title 2"/>
          <p:cNvSpPr>
            <a:spLocks noGrp="1"/>
          </p:cNvSpPr>
          <p:nvPr>
            <p:ph type="title"/>
          </p:nvPr>
        </p:nvSpPr>
        <p:spPr/>
        <p:txBody>
          <a:bodyPr/>
          <a:lstStyle/>
          <a:p>
            <a:r>
              <a:rPr lang="en-US" dirty="0" smtClean="0"/>
              <a:t>Cross Domain Library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315601408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2501204"/>
          </a:xfrm>
        </p:spPr>
        <p:txBody>
          <a:bodyPr/>
          <a:lstStyle/>
          <a:p>
            <a:r>
              <a:rPr lang="en-US" dirty="0" smtClean="0"/>
              <a:t>SP.RequestExecutor.js located in LAYOUTS directory</a:t>
            </a:r>
          </a:p>
          <a:p>
            <a:r>
              <a:rPr lang="en-US" dirty="0" smtClean="0"/>
              <a:t>Option 1: Copy and include directly in your app</a:t>
            </a:r>
          </a:p>
          <a:p>
            <a:r>
              <a:rPr lang="en-US" dirty="0" smtClean="0"/>
              <a:t>Option 2: Load Dynamically using jQuery</a:t>
            </a:r>
            <a:endParaRPr lang="en-US" dirty="0"/>
          </a:p>
        </p:txBody>
      </p:sp>
      <p:sp>
        <p:nvSpPr>
          <p:cNvPr id="3" name="Title 2"/>
          <p:cNvSpPr>
            <a:spLocks noGrp="1"/>
          </p:cNvSpPr>
          <p:nvPr>
            <p:ph type="title"/>
          </p:nvPr>
        </p:nvSpPr>
        <p:spPr/>
        <p:txBody>
          <a:bodyPr/>
          <a:lstStyle/>
          <a:p>
            <a:r>
              <a:rPr lang="en-US" dirty="0" smtClean="0"/>
              <a:t>Loading the Cross-Domain Library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120" y="3949002"/>
            <a:ext cx="8819953" cy="2049863"/>
          </a:xfrm>
          <a:prstGeom prst="rect">
            <a:avLst/>
          </a:prstGeom>
        </p:spPr>
      </p:pic>
    </p:spTree>
    <p:extLst>
      <p:ext uri="{BB962C8B-B14F-4D97-AF65-F5344CB8AC3E}">
        <p14:creationId xmlns:p14="http://schemas.microsoft.com/office/powerpoint/2010/main" val="42897966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Cross-Domain Library Architecture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25</a:t>
            </a:fld>
            <a:endParaRPr lang="en-US" dirty="0"/>
          </a:p>
        </p:txBody>
      </p:sp>
      <p:sp>
        <p:nvSpPr>
          <p:cNvPr id="4" name="Rectangle 3"/>
          <p:cNvSpPr/>
          <p:nvPr/>
        </p:nvSpPr>
        <p:spPr bwMode="auto">
          <a:xfrm>
            <a:off x="1081386" y="1798655"/>
            <a:ext cx="3470517" cy="3848519"/>
          </a:xfrm>
          <a:prstGeom prst="rect">
            <a:avLst/>
          </a:prstGeom>
          <a:solidFill>
            <a:schemeClr val="tx2">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599606" y="1763767"/>
            <a:ext cx="3470517" cy="3848519"/>
          </a:xfrm>
          <a:prstGeom prst="rect">
            <a:avLst/>
          </a:prstGeom>
          <a:solidFill>
            <a:schemeClr val="tx2">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426866" y="2160396"/>
            <a:ext cx="2733152" cy="289392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1826881" y="2527154"/>
            <a:ext cx="1979525" cy="1366576"/>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p:cNvSpPr/>
          <p:nvPr/>
        </p:nvSpPr>
        <p:spPr bwMode="auto">
          <a:xfrm>
            <a:off x="7345101" y="2356338"/>
            <a:ext cx="1979525" cy="1366576"/>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Alternate Process 8"/>
          <p:cNvSpPr/>
          <p:nvPr/>
        </p:nvSpPr>
        <p:spPr bwMode="auto">
          <a:xfrm>
            <a:off x="1826881" y="4250447"/>
            <a:ext cx="2071879" cy="622998"/>
          </a:xfrm>
          <a:prstGeom prst="flowChartAlternate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Alternate Process 9"/>
          <p:cNvSpPr/>
          <p:nvPr/>
        </p:nvSpPr>
        <p:spPr bwMode="auto">
          <a:xfrm>
            <a:off x="7354189" y="4198685"/>
            <a:ext cx="2071879" cy="622998"/>
          </a:xfrm>
          <a:prstGeom prst="flowChartAlternate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986672" y="5166081"/>
            <a:ext cx="1659942" cy="369332"/>
          </a:xfrm>
          <a:prstGeom prst="rect">
            <a:avLst/>
          </a:prstGeom>
          <a:noFill/>
        </p:spPr>
        <p:txBody>
          <a:bodyPr wrap="none" lIns="0" tIns="0" rIns="0" bIns="0" rtlCol="0">
            <a:spAutoFit/>
          </a:bodyPr>
          <a:lstStyle/>
          <a:p>
            <a:r>
              <a:rPr lang="en-US" sz="2400" spc="-70" dirty="0" smtClean="0">
                <a:solidFill>
                  <a:srgbClr val="002060"/>
                </a:solidFill>
              </a:rPr>
              <a:t>Remote Web</a:t>
            </a:r>
          </a:p>
        </p:txBody>
      </p:sp>
      <p:sp>
        <p:nvSpPr>
          <p:cNvPr id="13" name="TextBox 12"/>
          <p:cNvSpPr txBox="1"/>
          <p:nvPr/>
        </p:nvSpPr>
        <p:spPr>
          <a:xfrm>
            <a:off x="7706960" y="5166081"/>
            <a:ext cx="1366336" cy="369332"/>
          </a:xfrm>
          <a:prstGeom prst="rect">
            <a:avLst/>
          </a:prstGeom>
          <a:noFill/>
        </p:spPr>
        <p:txBody>
          <a:bodyPr wrap="none" lIns="0" tIns="0" rIns="0" bIns="0" rtlCol="0">
            <a:spAutoFit/>
          </a:bodyPr>
          <a:lstStyle/>
          <a:p>
            <a:r>
              <a:rPr lang="en-US" sz="2400" spc="-70" dirty="0" smtClean="0">
                <a:solidFill>
                  <a:srgbClr val="002060"/>
                </a:solidFill>
              </a:rPr>
              <a:t>SharePoint</a:t>
            </a:r>
          </a:p>
        </p:txBody>
      </p:sp>
      <p:sp>
        <p:nvSpPr>
          <p:cNvPr id="14" name="TextBox 13"/>
          <p:cNvSpPr txBox="1"/>
          <p:nvPr/>
        </p:nvSpPr>
        <p:spPr>
          <a:xfrm>
            <a:off x="2316452" y="2205276"/>
            <a:ext cx="953979" cy="276999"/>
          </a:xfrm>
          <a:prstGeom prst="rect">
            <a:avLst/>
          </a:prstGeom>
          <a:noFill/>
        </p:spPr>
        <p:txBody>
          <a:bodyPr wrap="none" lIns="0" tIns="0" rIns="0" bIns="0" rtlCol="0">
            <a:spAutoFit/>
          </a:bodyPr>
          <a:lstStyle/>
          <a:p>
            <a:r>
              <a:rPr lang="en-US" spc="-70" dirty="0" smtClean="0">
                <a:solidFill>
                  <a:schemeClr val="bg1"/>
                </a:solidFill>
              </a:rPr>
              <a:t>Web Page</a:t>
            </a:r>
          </a:p>
        </p:txBody>
      </p:sp>
      <p:sp>
        <p:nvSpPr>
          <p:cNvPr id="15" name="TextBox 14"/>
          <p:cNvSpPr txBox="1"/>
          <p:nvPr/>
        </p:nvSpPr>
        <p:spPr>
          <a:xfrm>
            <a:off x="1891978" y="4443549"/>
            <a:ext cx="1946495" cy="276999"/>
          </a:xfrm>
          <a:prstGeom prst="rect">
            <a:avLst/>
          </a:prstGeom>
          <a:noFill/>
        </p:spPr>
        <p:txBody>
          <a:bodyPr wrap="none" lIns="0" tIns="0" rIns="0" bIns="0" rtlCol="0">
            <a:spAutoFit/>
          </a:bodyPr>
          <a:lstStyle/>
          <a:p>
            <a:r>
              <a:rPr lang="en-US" spc="-70" dirty="0" smtClean="0"/>
              <a:t>SP.RequestExecutor.js</a:t>
            </a:r>
          </a:p>
        </p:txBody>
      </p:sp>
      <p:sp>
        <p:nvSpPr>
          <p:cNvPr id="16" name="TextBox 15"/>
          <p:cNvSpPr txBox="1"/>
          <p:nvPr/>
        </p:nvSpPr>
        <p:spPr>
          <a:xfrm>
            <a:off x="2428438" y="2843014"/>
            <a:ext cx="730008" cy="276999"/>
          </a:xfrm>
          <a:prstGeom prst="rect">
            <a:avLst/>
          </a:prstGeom>
          <a:noFill/>
        </p:spPr>
        <p:txBody>
          <a:bodyPr wrap="none" lIns="0" tIns="0" rIns="0" bIns="0" rtlCol="0">
            <a:spAutoFit/>
          </a:bodyPr>
          <a:lstStyle/>
          <a:p>
            <a:r>
              <a:rPr lang="en-US" spc="-70" dirty="0" smtClean="0"/>
              <a:t>IFRAME</a:t>
            </a:r>
          </a:p>
        </p:txBody>
      </p:sp>
      <p:sp>
        <p:nvSpPr>
          <p:cNvPr id="17" name="TextBox 16"/>
          <p:cNvSpPr txBox="1"/>
          <p:nvPr/>
        </p:nvSpPr>
        <p:spPr>
          <a:xfrm>
            <a:off x="7890542" y="2842727"/>
            <a:ext cx="888641" cy="276999"/>
          </a:xfrm>
          <a:prstGeom prst="rect">
            <a:avLst/>
          </a:prstGeom>
          <a:noFill/>
        </p:spPr>
        <p:txBody>
          <a:bodyPr wrap="none" lIns="0" tIns="0" rIns="0" bIns="0" rtlCol="0">
            <a:spAutoFit/>
          </a:bodyPr>
          <a:lstStyle/>
          <a:p>
            <a:r>
              <a:rPr lang="en-US" spc="-70" dirty="0" smtClean="0"/>
              <a:t>App Web</a:t>
            </a:r>
          </a:p>
        </p:txBody>
      </p:sp>
      <p:sp>
        <p:nvSpPr>
          <p:cNvPr id="18" name="TextBox 17"/>
          <p:cNvSpPr txBox="1"/>
          <p:nvPr/>
        </p:nvSpPr>
        <p:spPr>
          <a:xfrm>
            <a:off x="7494337" y="4356948"/>
            <a:ext cx="1791581" cy="276999"/>
          </a:xfrm>
          <a:prstGeom prst="rect">
            <a:avLst/>
          </a:prstGeom>
          <a:noFill/>
        </p:spPr>
        <p:txBody>
          <a:bodyPr wrap="none" lIns="0" tIns="0" rIns="0" bIns="0" rtlCol="0">
            <a:spAutoFit/>
          </a:bodyPr>
          <a:lstStyle/>
          <a:p>
            <a:r>
              <a:rPr lang="en-US" spc="-70" dirty="0" smtClean="0"/>
              <a:t>AppWebProxy.aspx</a:t>
            </a:r>
          </a:p>
        </p:txBody>
      </p:sp>
      <p:cxnSp>
        <p:nvCxnSpPr>
          <p:cNvPr id="20" name="Elbow Connector 19"/>
          <p:cNvCxnSpPr>
            <a:stCxn id="10" idx="0"/>
            <a:endCxn id="7" idx="3"/>
          </p:cNvCxnSpPr>
          <p:nvPr/>
        </p:nvCxnSpPr>
        <p:spPr>
          <a:xfrm rot="16200000" flipV="1">
            <a:off x="5604147" y="1412702"/>
            <a:ext cx="988243" cy="4583723"/>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bwMode="auto">
          <a:xfrm>
            <a:off x="3838473" y="2842727"/>
            <a:ext cx="3506628" cy="13849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Up Arrow 22"/>
          <p:cNvSpPr/>
          <p:nvPr/>
        </p:nvSpPr>
        <p:spPr bwMode="auto">
          <a:xfrm>
            <a:off x="2737695" y="3893730"/>
            <a:ext cx="250249" cy="356717"/>
          </a:xfrm>
          <a:prstGeom prst="up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7768088" y="4261810"/>
            <a:ext cx="1244077" cy="455277"/>
            <a:chOff x="4968813" y="3267637"/>
            <a:chExt cx="1244077" cy="455277"/>
          </a:xfrm>
        </p:grpSpPr>
        <p:sp>
          <p:nvSpPr>
            <p:cNvPr id="24" name="Flowchart: Alternate Process 23"/>
            <p:cNvSpPr/>
            <p:nvPr/>
          </p:nvSpPr>
          <p:spPr bwMode="auto">
            <a:xfrm>
              <a:off x="4968813" y="3267637"/>
              <a:ext cx="1244077" cy="455277"/>
            </a:xfrm>
            <a:prstGeom prst="flowChartAlternateProces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5108962" y="3425901"/>
              <a:ext cx="1075770" cy="153888"/>
            </a:xfrm>
            <a:prstGeom prst="rect">
              <a:avLst/>
            </a:prstGeom>
            <a:noFill/>
          </p:spPr>
          <p:txBody>
            <a:bodyPr wrap="square" lIns="0" tIns="0" rIns="0" bIns="0" rtlCol="0">
              <a:spAutoFit/>
            </a:bodyPr>
            <a:lstStyle/>
            <a:p>
              <a:r>
                <a:rPr lang="en-US" sz="1000" spc="-70" dirty="0" smtClean="0">
                  <a:solidFill>
                    <a:schemeClr val="bg1">
                      <a:lumMod val="50000"/>
                    </a:schemeClr>
                  </a:solidFill>
                </a:rPr>
                <a:t>AppWebProxy.aspx</a:t>
              </a:r>
            </a:p>
          </p:txBody>
        </p:sp>
      </p:grpSp>
    </p:spTree>
    <p:extLst>
      <p:ext uri="{BB962C8B-B14F-4D97-AF65-F5344CB8AC3E}">
        <p14:creationId xmlns:p14="http://schemas.microsoft.com/office/powerpoint/2010/main" val="3269097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2.94347E-7 -0.20625 L -0.22662 -0.20625 C -0.32808 -0.20625 -0.45272 -0.19028 -0.45272 -0.17732 L -0.45272 -0.14769 " pathEditMode="relative" rAng="0" ptsTypes="AAAA">
                                      <p:cBhvr>
                                        <p:cTn id="6" dur="2000" fill="hold"/>
                                        <p:tgtEl>
                                          <p:spTgt spid="26"/>
                                        </p:tgtEl>
                                        <p:attrNameLst>
                                          <p:attrName>ppt_x</p:attrName>
                                          <p:attrName>ppt_y</p:attrName>
                                        </p:attrNameLst>
                                      </p:cBhvr>
                                      <p:rCtr x="-22636" y="29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Cross-Domain REST Calls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1194802"/>
            <a:ext cx="5090601" cy="2423370"/>
          </a:xfrm>
          <a:prstGeom prst="rect">
            <a:avLst/>
          </a:prstGeom>
          <a:ln>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86" y="3836477"/>
            <a:ext cx="5296359" cy="2537680"/>
          </a:xfrm>
          <a:prstGeom prst="rect">
            <a:avLst/>
          </a:prstGeom>
          <a:ln>
            <a:solidFill>
              <a:schemeClr val="tx1"/>
            </a:solidFill>
          </a:ln>
        </p:spPr>
      </p:pic>
      <p:sp>
        <p:nvSpPr>
          <p:cNvPr id="8" name="TextBox 7"/>
          <p:cNvSpPr txBox="1"/>
          <p:nvPr/>
        </p:nvSpPr>
        <p:spPr>
          <a:xfrm>
            <a:off x="7191022" y="2221821"/>
            <a:ext cx="2979470"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Call targeting App Web</a:t>
            </a:r>
          </a:p>
        </p:txBody>
      </p:sp>
      <p:sp>
        <p:nvSpPr>
          <p:cNvPr id="9" name="TextBox 8"/>
          <p:cNvSpPr txBox="1"/>
          <p:nvPr/>
        </p:nvSpPr>
        <p:spPr>
          <a:xfrm>
            <a:off x="7191022" y="4920651"/>
            <a:ext cx="3042628"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Call targeting Host Web</a:t>
            </a:r>
          </a:p>
        </p:txBody>
      </p:sp>
    </p:spTree>
    <p:extLst>
      <p:ext uri="{BB962C8B-B14F-4D97-AF65-F5344CB8AC3E}">
        <p14:creationId xmlns:p14="http://schemas.microsoft.com/office/powerpoint/2010/main" val="282672730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Cross-Domain CSOM Calls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585901"/>
            <a:ext cx="5022015" cy="1089754"/>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4048832"/>
            <a:ext cx="4961050" cy="1303133"/>
          </a:xfrm>
          <a:prstGeom prst="rect">
            <a:avLst/>
          </a:prstGeom>
          <a:ln>
            <a:solidFill>
              <a:schemeClr val="tx1"/>
            </a:solidFill>
          </a:ln>
        </p:spPr>
      </p:pic>
      <p:sp>
        <p:nvSpPr>
          <p:cNvPr id="6" name="TextBox 5"/>
          <p:cNvSpPr txBox="1"/>
          <p:nvPr/>
        </p:nvSpPr>
        <p:spPr>
          <a:xfrm>
            <a:off x="6897511" y="1825204"/>
            <a:ext cx="2979470"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Call targeting App Web</a:t>
            </a:r>
          </a:p>
        </p:txBody>
      </p:sp>
      <p:sp>
        <p:nvSpPr>
          <p:cNvPr id="7" name="TextBox 6"/>
          <p:cNvSpPr txBox="1"/>
          <p:nvPr/>
        </p:nvSpPr>
        <p:spPr>
          <a:xfrm>
            <a:off x="6897511" y="4524034"/>
            <a:ext cx="3042628"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Call targeting Host Web</a:t>
            </a:r>
          </a:p>
        </p:txBody>
      </p:sp>
    </p:spTree>
    <p:extLst>
      <p:ext uri="{BB962C8B-B14F-4D97-AF65-F5344CB8AC3E}">
        <p14:creationId xmlns:p14="http://schemas.microsoft.com/office/powerpoint/2010/main" val="12504762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The Cross-Domain Library</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124389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Chrome Control</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48937194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Provider Hosted Apps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182512"/>
          </a:xfrm>
        </p:spPr>
        <p:txBody>
          <a:bodyPr/>
          <a:lstStyle/>
          <a:p>
            <a:r>
              <a:rPr lang="en-US" dirty="0" smtClean="0"/>
              <a:t>JavaScript Component for creating basic banner and navigation elements</a:t>
            </a:r>
          </a:p>
          <a:p>
            <a:endParaRPr lang="en-US" dirty="0"/>
          </a:p>
        </p:txBody>
      </p:sp>
      <p:sp>
        <p:nvSpPr>
          <p:cNvPr id="3" name="Title 2"/>
          <p:cNvSpPr>
            <a:spLocks noGrp="1"/>
          </p:cNvSpPr>
          <p:nvPr>
            <p:ph type="title"/>
          </p:nvPr>
        </p:nvSpPr>
        <p:spPr/>
        <p:txBody>
          <a:bodyPr/>
          <a:lstStyle/>
          <a:p>
            <a:r>
              <a:rPr lang="en-US" dirty="0" smtClean="0"/>
              <a:t>Chrome Control</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3101613"/>
            <a:ext cx="9860243" cy="1470387"/>
          </a:xfrm>
          <a:prstGeom prst="rect">
            <a:avLst/>
          </a:prstGeom>
          <a:ln>
            <a:solidFill>
              <a:schemeClr val="tx1"/>
            </a:solidFill>
          </a:ln>
        </p:spPr>
      </p:pic>
    </p:spTree>
    <p:extLst>
      <p:ext uri="{BB962C8B-B14F-4D97-AF65-F5344CB8AC3E}">
        <p14:creationId xmlns:p14="http://schemas.microsoft.com/office/powerpoint/2010/main" val="260855764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2501204"/>
          </a:xfrm>
        </p:spPr>
        <p:txBody>
          <a:bodyPr/>
          <a:lstStyle/>
          <a:p>
            <a:r>
              <a:rPr lang="en-US" dirty="0" smtClean="0"/>
              <a:t>SP.UI.Controls.js located in LAYOUTS directory</a:t>
            </a:r>
          </a:p>
          <a:p>
            <a:r>
              <a:rPr lang="en-US" dirty="0" smtClean="0"/>
              <a:t>Option 1: Copy and include directly in your app</a:t>
            </a:r>
          </a:p>
          <a:p>
            <a:r>
              <a:rPr lang="en-US" dirty="0" smtClean="0"/>
              <a:t>Option 2: Load Dynamically using jQuery</a:t>
            </a:r>
            <a:endParaRPr lang="en-US" dirty="0"/>
          </a:p>
        </p:txBody>
      </p:sp>
      <p:sp>
        <p:nvSpPr>
          <p:cNvPr id="3" name="Title 2"/>
          <p:cNvSpPr>
            <a:spLocks noGrp="1"/>
          </p:cNvSpPr>
          <p:nvPr>
            <p:ph type="title"/>
          </p:nvPr>
        </p:nvSpPr>
        <p:spPr/>
        <p:txBody>
          <a:bodyPr/>
          <a:lstStyle/>
          <a:p>
            <a:r>
              <a:rPr lang="en-US" dirty="0" smtClean="0"/>
              <a:t>Loading the Chrome Control</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Tree>
    <p:extLst>
      <p:ext uri="{BB962C8B-B14F-4D97-AF65-F5344CB8AC3E}">
        <p14:creationId xmlns:p14="http://schemas.microsoft.com/office/powerpoint/2010/main" val="328280410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Chrome Control (Declaratively)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207" y="1243059"/>
            <a:ext cx="6084637" cy="4554719"/>
          </a:xfrm>
          <a:prstGeom prst="rect">
            <a:avLst/>
          </a:prstGeom>
        </p:spPr>
      </p:pic>
    </p:spTree>
    <p:extLst>
      <p:ext uri="{BB962C8B-B14F-4D97-AF65-F5344CB8AC3E}">
        <p14:creationId xmlns:p14="http://schemas.microsoft.com/office/powerpoint/2010/main" val="232880843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Chrome Control (Programmatically)</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1282389"/>
            <a:ext cx="5770970" cy="4813834"/>
          </a:xfrm>
          <a:prstGeom prst="rect">
            <a:avLst/>
          </a:prstGeom>
        </p:spPr>
      </p:pic>
    </p:spTree>
    <p:extLst>
      <p:ext uri="{BB962C8B-B14F-4D97-AF65-F5344CB8AC3E}">
        <p14:creationId xmlns:p14="http://schemas.microsoft.com/office/powerpoint/2010/main" val="292589616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The Chrome Control</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07433250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Remote Event Receivers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587095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12147"/>
            <a:ext cx="11149013" cy="5187410"/>
          </a:xfrm>
        </p:spPr>
        <p:txBody>
          <a:bodyPr/>
          <a:lstStyle/>
          <a:p>
            <a:r>
              <a:rPr lang="en-US" dirty="0" smtClean="0"/>
              <a:t>Event Handler code runs in remote web</a:t>
            </a:r>
          </a:p>
          <a:p>
            <a:r>
              <a:rPr lang="en-US" dirty="0" smtClean="0"/>
              <a:t>Deployed as web service in remote web</a:t>
            </a:r>
          </a:p>
          <a:p>
            <a:r>
              <a:rPr lang="en-US" dirty="0" smtClean="0"/>
              <a:t>Two-way events</a:t>
            </a:r>
          </a:p>
          <a:p>
            <a:pPr lvl="1"/>
            <a:r>
              <a:rPr lang="en-US" dirty="0" smtClean="0"/>
              <a:t>“Before” events (</a:t>
            </a:r>
            <a:r>
              <a:rPr lang="en-US" dirty="0" err="1" smtClean="0"/>
              <a:t>a.k.a</a:t>
            </a:r>
            <a:r>
              <a:rPr lang="en-US" dirty="0" smtClean="0"/>
              <a:t>, “ING” events)</a:t>
            </a:r>
          </a:p>
          <a:p>
            <a:pPr lvl="1"/>
            <a:r>
              <a:rPr lang="en-US" dirty="0" smtClean="0"/>
              <a:t>Synchronous call</a:t>
            </a:r>
          </a:p>
          <a:p>
            <a:pPr lvl="1"/>
            <a:r>
              <a:rPr lang="en-US" dirty="0" smtClean="0"/>
              <a:t>Supports a return value</a:t>
            </a:r>
          </a:p>
          <a:p>
            <a:r>
              <a:rPr lang="en-US" dirty="0" smtClean="0"/>
              <a:t>One-way events</a:t>
            </a:r>
          </a:p>
          <a:p>
            <a:pPr lvl="1"/>
            <a:r>
              <a:rPr lang="en-US" dirty="0" smtClean="0"/>
              <a:t>“After” events (</a:t>
            </a:r>
            <a:r>
              <a:rPr lang="en-US" dirty="0" err="1" smtClean="0"/>
              <a:t>a.k.a</a:t>
            </a:r>
            <a:r>
              <a:rPr lang="en-US" dirty="0" smtClean="0"/>
              <a:t>, “ED” events)</a:t>
            </a:r>
          </a:p>
          <a:p>
            <a:pPr lvl="1"/>
            <a:r>
              <a:rPr lang="en-US" dirty="0" smtClean="0"/>
              <a:t>Asynchronous call</a:t>
            </a:r>
          </a:p>
          <a:p>
            <a:pPr lvl="1"/>
            <a:r>
              <a:rPr lang="en-US" dirty="0" smtClean="0"/>
              <a:t>No return value</a:t>
            </a:r>
            <a:endParaRPr lang="en-US" dirty="0"/>
          </a:p>
        </p:txBody>
      </p:sp>
      <p:sp>
        <p:nvSpPr>
          <p:cNvPr id="3" name="Title 2"/>
          <p:cNvSpPr>
            <a:spLocks noGrp="1"/>
          </p:cNvSpPr>
          <p:nvPr>
            <p:ph type="title"/>
          </p:nvPr>
        </p:nvSpPr>
        <p:spPr/>
        <p:txBody>
          <a:bodyPr/>
          <a:lstStyle/>
          <a:p>
            <a:r>
              <a:rPr lang="en-US" dirty="0" smtClean="0"/>
              <a:t>Remote Event Handlers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spTree>
    <p:extLst>
      <p:ext uri="{BB962C8B-B14F-4D97-AF65-F5344CB8AC3E}">
        <p14:creationId xmlns:p14="http://schemas.microsoft.com/office/powerpoint/2010/main" val="15612791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Events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37</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89867390"/>
              </p:ext>
            </p:extLst>
          </p:nvPr>
        </p:nvGraphicFramePr>
        <p:xfrm>
          <a:off x="1860317" y="1205794"/>
          <a:ext cx="7622351" cy="5090160"/>
        </p:xfrm>
        <a:graphic>
          <a:graphicData uri="http://schemas.openxmlformats.org/drawingml/2006/table">
            <a:tbl>
              <a:tblPr firstRow="1" bandRow="1">
                <a:tableStyleId>{5C22544A-7EE6-4342-B048-85BDC9FD1C3A}</a:tableStyleId>
              </a:tblPr>
              <a:tblGrid>
                <a:gridCol w="2484456"/>
                <a:gridCol w="1043297"/>
                <a:gridCol w="932793"/>
                <a:gridCol w="1049678"/>
                <a:gridCol w="971949"/>
                <a:gridCol w="1140178"/>
              </a:tblGrid>
              <a:tr h="370840">
                <a:tc>
                  <a:txBody>
                    <a:bodyPr/>
                    <a:lstStyle/>
                    <a:p>
                      <a:endParaRPr lang="en-US" dirty="0"/>
                    </a:p>
                  </a:txBody>
                  <a:tcPr/>
                </a:tc>
                <a:tc>
                  <a:txBody>
                    <a:bodyPr/>
                    <a:lstStyle/>
                    <a:p>
                      <a:r>
                        <a:rPr lang="en-US" dirty="0" smtClean="0"/>
                        <a:t>Site</a:t>
                      </a:r>
                      <a:endParaRPr lang="en-US" dirty="0"/>
                    </a:p>
                  </a:txBody>
                  <a:tcPr/>
                </a:tc>
                <a:tc>
                  <a:txBody>
                    <a:bodyPr/>
                    <a:lstStyle/>
                    <a:p>
                      <a:r>
                        <a:rPr lang="en-US" dirty="0" smtClean="0"/>
                        <a:t>List</a:t>
                      </a:r>
                      <a:endParaRPr lang="en-US" dirty="0"/>
                    </a:p>
                  </a:txBody>
                  <a:tcPr/>
                </a:tc>
                <a:tc>
                  <a:txBody>
                    <a:bodyPr/>
                    <a:lstStyle/>
                    <a:p>
                      <a:r>
                        <a:rPr lang="en-US" dirty="0" smtClean="0"/>
                        <a:t>List </a:t>
                      </a:r>
                      <a:br>
                        <a:rPr lang="en-US" dirty="0" smtClean="0"/>
                      </a:br>
                      <a:r>
                        <a:rPr lang="en-US" dirty="0" smtClean="0"/>
                        <a:t>Schema</a:t>
                      </a:r>
                      <a:endParaRPr lang="en-US" dirty="0"/>
                    </a:p>
                  </a:txBody>
                  <a:tcPr/>
                </a:tc>
                <a:tc>
                  <a:txBody>
                    <a:bodyPr/>
                    <a:lstStyle/>
                    <a:p>
                      <a:r>
                        <a:rPr lang="en-US" dirty="0" smtClean="0"/>
                        <a:t>List</a:t>
                      </a:r>
                      <a:br>
                        <a:rPr lang="en-US" dirty="0" smtClean="0"/>
                      </a:br>
                      <a:r>
                        <a:rPr lang="en-US" dirty="0" smtClean="0"/>
                        <a:t>Item</a:t>
                      </a:r>
                      <a:endParaRPr lang="en-US" dirty="0"/>
                    </a:p>
                  </a:txBody>
                  <a:tcPr/>
                </a:tc>
                <a:tc>
                  <a:txBody>
                    <a:bodyPr/>
                    <a:lstStyle/>
                    <a:p>
                      <a:r>
                        <a:rPr lang="en-US" dirty="0" smtClean="0"/>
                        <a:t>App</a:t>
                      </a:r>
                      <a:endParaRPr lang="en-US" dirty="0"/>
                    </a:p>
                  </a:txBody>
                  <a:tcPr/>
                </a:tc>
              </a:tr>
              <a:tr h="370840">
                <a:tc>
                  <a:txBody>
                    <a:bodyPr/>
                    <a:lstStyle/>
                    <a:p>
                      <a:r>
                        <a:rPr lang="en-US" dirty="0" smtClean="0"/>
                        <a:t>Create</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Update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Delete</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Move</a:t>
                      </a:r>
                      <a:endParaRPr lang="en-US" dirty="0"/>
                    </a:p>
                  </a:txBody>
                  <a:tcPr/>
                </a:tc>
                <a:tc>
                  <a:txBody>
                    <a:bodyPr/>
                    <a:lstStyle/>
                    <a:p>
                      <a:r>
                        <a:rPr lang="en-US" dirty="0" smtClean="0"/>
                        <a:t>X</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Check-In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Uncheck-In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Check-out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Attachments</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File Move/Convert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Install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r h="370840">
                <a:tc>
                  <a:txBody>
                    <a:bodyPr/>
                    <a:lstStyle/>
                    <a:p>
                      <a:r>
                        <a:rPr lang="en-US" dirty="0" smtClean="0"/>
                        <a:t>Uninstall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r h="370840">
                <a:tc>
                  <a:txBody>
                    <a:bodyPr/>
                    <a:lstStyle/>
                    <a:p>
                      <a:r>
                        <a:rPr lang="en-US" dirty="0" smtClean="0"/>
                        <a:t>Update</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bl>
          </a:graphicData>
        </a:graphic>
      </p:graphicFrame>
    </p:spTree>
    <p:extLst>
      <p:ext uri="{BB962C8B-B14F-4D97-AF65-F5344CB8AC3E}">
        <p14:creationId xmlns:p14="http://schemas.microsoft.com/office/powerpoint/2010/main" val="266220449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Remote Event Receiver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331871"/>
            <a:ext cx="3682525" cy="25449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4247773"/>
            <a:ext cx="3125736" cy="1780872"/>
          </a:xfrm>
          <a:prstGeom prst="rect">
            <a:avLst/>
          </a:prstGeom>
        </p:spPr>
      </p:pic>
      <p:sp>
        <p:nvSpPr>
          <p:cNvPr id="6" name="TextBox 5"/>
          <p:cNvSpPr txBox="1"/>
          <p:nvPr/>
        </p:nvSpPr>
        <p:spPr>
          <a:xfrm>
            <a:off x="6366933" y="1964267"/>
            <a:ext cx="3365473" cy="1107996"/>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Use the “Add New” dialog </a:t>
            </a:r>
          </a:p>
          <a:p>
            <a:r>
              <a:rPr lang="en-US" sz="2400" spc="-70" dirty="0" smtClean="0">
                <a:gradFill>
                  <a:gsLst>
                    <a:gs pos="2917">
                      <a:schemeClr val="bg2"/>
                    </a:gs>
                    <a:gs pos="95000">
                      <a:schemeClr val="bg2"/>
                    </a:gs>
                  </a:gsLst>
                  <a:lin ang="5400000" scaled="0"/>
                </a:gradFill>
              </a:rPr>
              <a:t>For Site, List, Item, and </a:t>
            </a:r>
          </a:p>
          <a:p>
            <a:r>
              <a:rPr lang="en-US" sz="2400" spc="-70" dirty="0" smtClean="0">
                <a:gradFill>
                  <a:gsLst>
                    <a:gs pos="2917">
                      <a:schemeClr val="bg2"/>
                    </a:gs>
                    <a:gs pos="95000">
                      <a:schemeClr val="bg2"/>
                    </a:gs>
                  </a:gsLst>
                  <a:lin ang="5400000" scaled="0"/>
                </a:gradFill>
              </a:rPr>
              <a:t>Schema events</a:t>
            </a:r>
          </a:p>
        </p:txBody>
      </p:sp>
      <p:sp>
        <p:nvSpPr>
          <p:cNvPr id="7" name="TextBox 6"/>
          <p:cNvSpPr txBox="1"/>
          <p:nvPr/>
        </p:nvSpPr>
        <p:spPr>
          <a:xfrm>
            <a:off x="6366933" y="4549422"/>
            <a:ext cx="3420488" cy="738664"/>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Use the “Properties” dialog</a:t>
            </a:r>
          </a:p>
          <a:p>
            <a:r>
              <a:rPr lang="en-US" sz="2400" spc="-70" dirty="0">
                <a:gradFill>
                  <a:gsLst>
                    <a:gs pos="2917">
                      <a:schemeClr val="bg2"/>
                    </a:gs>
                    <a:gs pos="95000">
                      <a:schemeClr val="bg2"/>
                    </a:gs>
                  </a:gsLst>
                  <a:lin ang="5400000" scaled="0"/>
                </a:gradFill>
              </a:rPr>
              <a:t>f</a:t>
            </a:r>
            <a:r>
              <a:rPr lang="en-US" sz="2400" spc="-70" dirty="0" smtClean="0">
                <a:gradFill>
                  <a:gsLst>
                    <a:gs pos="2917">
                      <a:schemeClr val="bg2"/>
                    </a:gs>
                    <a:gs pos="95000">
                      <a:schemeClr val="bg2"/>
                    </a:gs>
                  </a:gsLst>
                  <a:lin ang="5400000" scaled="0"/>
                </a:gradFill>
              </a:rPr>
              <a:t>or App events</a:t>
            </a:r>
          </a:p>
        </p:txBody>
      </p:sp>
    </p:spTree>
    <p:extLst>
      <p:ext uri="{BB962C8B-B14F-4D97-AF65-F5344CB8AC3E}">
        <p14:creationId xmlns:p14="http://schemas.microsoft.com/office/powerpoint/2010/main" val="377885337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674512"/>
          </a:xfrm>
        </p:spPr>
        <p:txBody>
          <a:bodyPr/>
          <a:lstStyle/>
          <a:p>
            <a:r>
              <a:rPr lang="en-US" dirty="0" smtClean="0"/>
              <a:t>Must be implemented by the remote web service</a:t>
            </a:r>
          </a:p>
        </p:txBody>
      </p:sp>
      <p:sp>
        <p:nvSpPr>
          <p:cNvPr id="3" name="Title 2"/>
          <p:cNvSpPr>
            <a:spLocks noGrp="1"/>
          </p:cNvSpPr>
          <p:nvPr>
            <p:ph type="title"/>
          </p:nvPr>
        </p:nvSpPr>
        <p:spPr/>
        <p:txBody>
          <a:bodyPr/>
          <a:lstStyle/>
          <a:p>
            <a:r>
              <a:rPr lang="en-US" dirty="0" err="1" smtClean="0"/>
              <a:t>IRemoteEventService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464" y="2122311"/>
            <a:ext cx="7148838" cy="4191585"/>
          </a:xfrm>
          <a:prstGeom prst="rect">
            <a:avLst/>
          </a:prstGeom>
        </p:spPr>
      </p:pic>
    </p:spTree>
    <p:extLst>
      <p:ext uri="{BB962C8B-B14F-4D97-AF65-F5344CB8AC3E}">
        <p14:creationId xmlns:p14="http://schemas.microsoft.com/office/powerpoint/2010/main" val="327643848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Introduction</a:t>
            </a:r>
          </a:p>
          <a:p>
            <a:r>
              <a:rPr lang="en-US" dirty="0" smtClean="0"/>
              <a:t>Programming in C#</a:t>
            </a:r>
          </a:p>
          <a:p>
            <a:r>
              <a:rPr lang="en-US" dirty="0" smtClean="0"/>
              <a:t>Programming in JavaScript</a:t>
            </a:r>
          </a:p>
          <a:p>
            <a:r>
              <a:rPr lang="en-US" dirty="0" smtClean="0"/>
              <a:t>Chrome Control</a:t>
            </a:r>
          </a:p>
          <a:p>
            <a:r>
              <a:rPr lang="en-US" dirty="0" smtClean="0"/>
              <a:t>Remote Event Receivers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09534"/>
          </a:xfrm>
        </p:spPr>
        <p:txBody>
          <a:bodyPr/>
          <a:lstStyle/>
          <a:p>
            <a:r>
              <a:rPr lang="en-US" dirty="0" smtClean="0"/>
              <a:t>Passed to web service in response to event</a:t>
            </a:r>
          </a:p>
          <a:p>
            <a:r>
              <a:rPr lang="en-US" dirty="0" smtClean="0"/>
              <a:t>Provides contextual information</a:t>
            </a:r>
          </a:p>
          <a:p>
            <a:r>
              <a:rPr lang="en-US" dirty="0" smtClean="0"/>
              <a:t>Supports reading and updating user inputs</a:t>
            </a:r>
          </a:p>
          <a:p>
            <a:r>
              <a:rPr lang="en-US" dirty="0" smtClean="0"/>
              <a:t>Allows for data validation</a:t>
            </a:r>
            <a:endParaRPr lang="en-US" dirty="0"/>
          </a:p>
        </p:txBody>
      </p:sp>
      <p:sp>
        <p:nvSpPr>
          <p:cNvPr id="3" name="Title 2"/>
          <p:cNvSpPr>
            <a:spLocks noGrp="1"/>
          </p:cNvSpPr>
          <p:nvPr>
            <p:ph type="title"/>
          </p:nvPr>
        </p:nvSpPr>
        <p:spPr/>
        <p:txBody>
          <a:bodyPr/>
          <a:lstStyle/>
          <a:p>
            <a:r>
              <a:rPr lang="en-US" dirty="0" err="1" smtClean="0"/>
              <a:t>SPRemoteEventProperties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40</a:t>
            </a:fld>
            <a:endParaRPr lang="en-US" dirty="0"/>
          </a:p>
        </p:txBody>
      </p:sp>
    </p:spTree>
    <p:extLst>
      <p:ext uri="{BB962C8B-B14F-4D97-AF65-F5344CB8AC3E}">
        <p14:creationId xmlns:p14="http://schemas.microsoft.com/office/powerpoint/2010/main" val="189058558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54690"/>
          </a:xfrm>
        </p:spPr>
        <p:txBody>
          <a:bodyPr/>
          <a:lstStyle/>
          <a:p>
            <a:r>
              <a:rPr lang="en-US" dirty="0" smtClean="0"/>
              <a:t>Returns by two-way events</a:t>
            </a:r>
          </a:p>
          <a:p>
            <a:r>
              <a:rPr lang="en-US" dirty="0" smtClean="0"/>
              <a:t>Allows events to be cancelled</a:t>
            </a:r>
          </a:p>
          <a:p>
            <a:r>
              <a:rPr lang="en-US" dirty="0" smtClean="0"/>
              <a:t>Allows status to be returned</a:t>
            </a:r>
            <a:endParaRPr lang="en-US" dirty="0"/>
          </a:p>
        </p:txBody>
      </p:sp>
      <p:sp>
        <p:nvSpPr>
          <p:cNvPr id="3" name="Title 2"/>
          <p:cNvSpPr>
            <a:spLocks noGrp="1"/>
          </p:cNvSpPr>
          <p:nvPr>
            <p:ph type="title"/>
          </p:nvPr>
        </p:nvSpPr>
        <p:spPr/>
        <p:txBody>
          <a:bodyPr/>
          <a:lstStyle/>
          <a:p>
            <a:r>
              <a:rPr lang="en-US" dirty="0" err="1" smtClean="0"/>
              <a:t>SPRemoteEventResult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377956733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Events Receivers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42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561856"/>
            <a:ext cx="4861981" cy="1828958"/>
          </a:xfrm>
          <a:prstGeom prst="rect">
            <a:avLst/>
          </a:prstGeom>
          <a:ln>
            <a:solidFill>
              <a:schemeClr val="tx1"/>
            </a:solidFill>
          </a:ln>
        </p:spPr>
      </p:pic>
      <p:sp>
        <p:nvSpPr>
          <p:cNvPr id="7" name="TextBox 6"/>
          <p:cNvSpPr txBox="1"/>
          <p:nvPr/>
        </p:nvSpPr>
        <p:spPr>
          <a:xfrm>
            <a:off x="6624863" y="1879071"/>
            <a:ext cx="2867378"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CAML Element for Lists, Items, Sites, Schema events</a:t>
            </a:r>
          </a:p>
        </p:txBody>
      </p:sp>
      <p:sp>
        <p:nvSpPr>
          <p:cNvPr id="8" name="TextBox 7"/>
          <p:cNvSpPr txBox="1"/>
          <p:nvPr/>
        </p:nvSpPr>
        <p:spPr>
          <a:xfrm>
            <a:off x="9337197" y="4029562"/>
            <a:ext cx="2221442" cy="738664"/>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App Manifest for </a:t>
            </a:r>
          </a:p>
          <a:p>
            <a:r>
              <a:rPr lang="en-US" sz="2400" spc="-70" dirty="0" smtClean="0">
                <a:gradFill>
                  <a:gsLst>
                    <a:gs pos="2917">
                      <a:schemeClr val="bg2"/>
                    </a:gs>
                    <a:gs pos="95000">
                      <a:schemeClr val="bg2"/>
                    </a:gs>
                  </a:gsLst>
                  <a:lin ang="5400000" scaled="0"/>
                </a:gradFill>
              </a:rPr>
              <a:t>App events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3754948"/>
            <a:ext cx="7948349" cy="1287892"/>
          </a:xfrm>
          <a:prstGeom prst="rect">
            <a:avLst/>
          </a:prstGeom>
          <a:ln>
            <a:solidFill>
              <a:schemeClr val="tx1"/>
            </a:solidFill>
          </a:ln>
        </p:spPr>
      </p:pic>
    </p:spTree>
    <p:extLst>
      <p:ext uri="{BB962C8B-B14F-4D97-AF65-F5344CB8AC3E}">
        <p14:creationId xmlns:p14="http://schemas.microsoft.com/office/powerpoint/2010/main" val="73609103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080912"/>
          </a:xfrm>
        </p:spPr>
        <p:txBody>
          <a:bodyPr/>
          <a:lstStyle/>
          <a:p>
            <a:r>
              <a:rPr lang="en-US" dirty="0" smtClean="0"/>
              <a:t>Remote Event </a:t>
            </a:r>
            <a:r>
              <a:rPr lang="en-US" smtClean="0"/>
              <a:t>Receivers might require </a:t>
            </a:r>
            <a:r>
              <a:rPr lang="en-US" dirty="0" smtClean="0"/>
              <a:t>Azure Service Bus to support debugging</a:t>
            </a:r>
          </a:p>
          <a:p>
            <a:pPr lvl="1"/>
            <a:r>
              <a:rPr lang="en-US" dirty="0" smtClean="0"/>
              <a:t>Create a Service Bus Namespace</a:t>
            </a:r>
          </a:p>
          <a:p>
            <a:pPr lvl="1"/>
            <a:r>
              <a:rPr lang="en-US" dirty="0" smtClean="0"/>
              <a:t>Copy the Connection String into the SharePoint Project Properties</a:t>
            </a:r>
            <a:endParaRPr lang="en-US" dirty="0"/>
          </a:p>
        </p:txBody>
      </p:sp>
      <p:sp>
        <p:nvSpPr>
          <p:cNvPr id="3" name="Title 2"/>
          <p:cNvSpPr>
            <a:spLocks noGrp="1"/>
          </p:cNvSpPr>
          <p:nvPr>
            <p:ph type="title"/>
          </p:nvPr>
        </p:nvSpPr>
        <p:spPr/>
        <p:txBody>
          <a:bodyPr/>
          <a:lstStyle/>
          <a:p>
            <a:r>
              <a:rPr lang="en-US" dirty="0" smtClean="0"/>
              <a:t>Debugging Considerations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03" y="3400462"/>
            <a:ext cx="7727350" cy="178323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6869" y="5303978"/>
            <a:ext cx="6526284" cy="975297"/>
          </a:xfrm>
          <a:prstGeom prst="rect">
            <a:avLst/>
          </a:prstGeom>
        </p:spPr>
      </p:pic>
      <p:sp>
        <p:nvSpPr>
          <p:cNvPr id="8" name="Curved Left Arrow 7"/>
          <p:cNvSpPr/>
          <p:nvPr/>
        </p:nvSpPr>
        <p:spPr bwMode="auto">
          <a:xfrm>
            <a:off x="8163153" y="4064000"/>
            <a:ext cx="1014714" cy="1991448"/>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747720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Remote Event Receivers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382048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a:t>
            </a:r>
          </a:p>
          <a:p>
            <a:r>
              <a:rPr lang="en-US" dirty="0"/>
              <a:t>Programming in C#</a:t>
            </a:r>
          </a:p>
          <a:p>
            <a:r>
              <a:rPr lang="en-US" dirty="0"/>
              <a:t>Programming in JavaScript</a:t>
            </a:r>
          </a:p>
          <a:p>
            <a:r>
              <a:rPr lang="en-US" dirty="0"/>
              <a:t>Chrome Control</a:t>
            </a:r>
          </a:p>
          <a:p>
            <a:r>
              <a:rPr lang="en-US" dirty="0"/>
              <a:t>Remote Event Receivers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4202050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39952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94174542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1855788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Architecture</a:t>
            </a:r>
            <a:endParaRPr lang="en-US" dirty="0"/>
          </a:p>
        </p:txBody>
      </p:sp>
      <p:grpSp>
        <p:nvGrpSpPr>
          <p:cNvPr id="4" name="Group 3"/>
          <p:cNvGrpSpPr/>
          <p:nvPr/>
        </p:nvGrpSpPr>
        <p:grpSpPr>
          <a:xfrm>
            <a:off x="7441673" y="2620658"/>
            <a:ext cx="1998859" cy="1026956"/>
            <a:chOff x="9088674" y="4951780"/>
            <a:chExt cx="1998859" cy="1026956"/>
          </a:xfrm>
        </p:grpSpPr>
        <p:grpSp>
          <p:nvGrpSpPr>
            <p:cNvPr id="5" name="Group 4"/>
            <p:cNvGrpSpPr/>
            <p:nvPr/>
          </p:nvGrpSpPr>
          <p:grpSpPr>
            <a:xfrm>
              <a:off x="9088674" y="4951780"/>
              <a:ext cx="1998859" cy="1026956"/>
              <a:chOff x="7066818" y="2726778"/>
              <a:chExt cx="1998859" cy="1026956"/>
            </a:xfrm>
          </p:grpSpPr>
          <p:sp>
            <p:nvSpPr>
              <p:cNvPr id="8" name="Rectangle 7"/>
              <p:cNvSpPr/>
              <p:nvPr/>
            </p:nvSpPr>
            <p:spPr bwMode="auto">
              <a:xfrm>
                <a:off x="7066818" y="2726778"/>
                <a:ext cx="1785802" cy="102695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Azure Data Market</a:t>
                </a:r>
              </a:p>
            </p:txBody>
          </p:sp>
          <p:pic>
            <p:nvPicPr>
              <p:cNvPr id="9" name="Picture 8"/>
              <p:cNvPicPr>
                <a:picLocks noChangeAspect="1"/>
              </p:cNvPicPr>
              <p:nvPr/>
            </p:nvPicPr>
            <p:blipFill>
              <a:blip r:embed="rId2"/>
              <a:stretch>
                <a:fillRect/>
              </a:stretch>
            </p:blipFill>
            <p:spPr>
              <a:xfrm>
                <a:off x="8551192" y="3206557"/>
                <a:ext cx="514485" cy="528960"/>
              </a:xfrm>
              <a:prstGeom prst="rect">
                <a:avLst/>
              </a:prstGeom>
            </p:spPr>
          </p:pic>
        </p:grpSp>
        <p:pic>
          <p:nvPicPr>
            <p:cNvPr id="6" name="Picture 5"/>
            <p:cNvPicPr>
              <a:picLocks noChangeAspect="1"/>
            </p:cNvPicPr>
            <p:nvPr/>
          </p:nvPicPr>
          <p:blipFill>
            <a:blip r:embed="rId3"/>
            <a:stretch>
              <a:fillRect/>
            </a:stretch>
          </p:blipFill>
          <p:spPr>
            <a:xfrm>
              <a:off x="9950992" y="5331762"/>
              <a:ext cx="479723" cy="535920"/>
            </a:xfrm>
            <a:prstGeom prst="rect">
              <a:avLst/>
            </a:prstGeom>
          </p:spPr>
        </p:pic>
        <p:pic>
          <p:nvPicPr>
            <p:cNvPr id="7" name="Picture 6"/>
            <p:cNvPicPr>
              <a:picLocks noChangeAspect="1"/>
            </p:cNvPicPr>
            <p:nvPr/>
          </p:nvPicPr>
          <p:blipFill>
            <a:blip r:embed="rId4"/>
            <a:stretch>
              <a:fillRect/>
            </a:stretch>
          </p:blipFill>
          <p:spPr>
            <a:xfrm>
              <a:off x="9279923" y="5332826"/>
              <a:ext cx="597915" cy="598560"/>
            </a:xfrm>
            <a:prstGeom prst="rect">
              <a:avLst/>
            </a:prstGeom>
          </p:spPr>
        </p:pic>
      </p:grpSp>
      <p:sp>
        <p:nvSpPr>
          <p:cNvPr id="10" name="Rectangle 9"/>
          <p:cNvSpPr/>
          <p:nvPr/>
        </p:nvSpPr>
        <p:spPr bwMode="auto">
          <a:xfrm>
            <a:off x="7152860" y="3891135"/>
            <a:ext cx="3034675" cy="223270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SharePoint Online</a:t>
            </a:r>
          </a:p>
        </p:txBody>
      </p:sp>
      <p:grpSp>
        <p:nvGrpSpPr>
          <p:cNvPr id="11" name="Group 10"/>
          <p:cNvGrpSpPr/>
          <p:nvPr/>
        </p:nvGrpSpPr>
        <p:grpSpPr>
          <a:xfrm>
            <a:off x="7476835" y="4454131"/>
            <a:ext cx="905401" cy="937147"/>
            <a:chOff x="9477541" y="1148235"/>
            <a:chExt cx="1059810" cy="1096970"/>
          </a:xfrm>
        </p:grpSpPr>
        <p:pic>
          <p:nvPicPr>
            <p:cNvPr id="12" name="Picture 11"/>
            <p:cNvPicPr>
              <a:picLocks noChangeAspect="1"/>
            </p:cNvPicPr>
            <p:nvPr/>
          </p:nvPicPr>
          <p:blipFill>
            <a:blip r:embed="rId5"/>
            <a:stretch>
              <a:fillRect/>
            </a:stretch>
          </p:blipFill>
          <p:spPr>
            <a:xfrm>
              <a:off x="9586780" y="1148235"/>
              <a:ext cx="841328" cy="775240"/>
            </a:xfrm>
            <a:prstGeom prst="rect">
              <a:avLst/>
            </a:prstGeom>
          </p:spPr>
        </p:pic>
        <p:sp>
          <p:nvSpPr>
            <p:cNvPr id="13" name="TextBox 12"/>
            <p:cNvSpPr txBox="1"/>
            <p:nvPr/>
          </p:nvSpPr>
          <p:spPr>
            <a:xfrm>
              <a:off x="9477541" y="1930410"/>
              <a:ext cx="1059810"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Host Web</a:t>
              </a:r>
            </a:p>
          </p:txBody>
        </p:sp>
      </p:grpSp>
      <p:grpSp>
        <p:nvGrpSpPr>
          <p:cNvPr id="14" name="Group 13"/>
          <p:cNvGrpSpPr/>
          <p:nvPr/>
        </p:nvGrpSpPr>
        <p:grpSpPr>
          <a:xfrm>
            <a:off x="8504463" y="5404705"/>
            <a:ext cx="862759" cy="662028"/>
            <a:chOff x="9733361" y="2768131"/>
            <a:chExt cx="1009895" cy="774932"/>
          </a:xfrm>
        </p:grpSpPr>
        <p:pic>
          <p:nvPicPr>
            <p:cNvPr id="15" name="Picture 14"/>
            <p:cNvPicPr>
              <a:picLocks noChangeAspect="1"/>
            </p:cNvPicPr>
            <p:nvPr/>
          </p:nvPicPr>
          <p:blipFill>
            <a:blip r:embed="rId6"/>
            <a:stretch>
              <a:fillRect/>
            </a:stretch>
          </p:blipFill>
          <p:spPr>
            <a:xfrm>
              <a:off x="9946303" y="2768131"/>
              <a:ext cx="584010" cy="487200"/>
            </a:xfrm>
            <a:prstGeom prst="rect">
              <a:avLst/>
            </a:prstGeom>
          </p:spPr>
        </p:pic>
        <p:sp>
          <p:nvSpPr>
            <p:cNvPr id="16" name="TextBox 15"/>
            <p:cNvSpPr txBox="1"/>
            <p:nvPr/>
          </p:nvSpPr>
          <p:spPr>
            <a:xfrm>
              <a:off x="9733361" y="3228268"/>
              <a:ext cx="1009895"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Web</a:t>
              </a:r>
            </a:p>
          </p:txBody>
        </p:sp>
      </p:grpSp>
      <p:cxnSp>
        <p:nvCxnSpPr>
          <p:cNvPr id="17" name="Elbow Connector 16"/>
          <p:cNvCxnSpPr>
            <a:endCxn id="15" idx="0"/>
          </p:cNvCxnSpPr>
          <p:nvPr/>
        </p:nvCxnSpPr>
        <p:spPr>
          <a:xfrm>
            <a:off x="8288909" y="4785276"/>
            <a:ext cx="646933" cy="619428"/>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881552" y="2225670"/>
            <a:ext cx="3034675" cy="2232704"/>
            <a:chOff x="1656544" y="3180968"/>
            <a:chExt cx="3034675" cy="2232704"/>
          </a:xfrm>
        </p:grpSpPr>
        <p:sp>
          <p:nvSpPr>
            <p:cNvPr id="19" name="Rectangle 18"/>
            <p:cNvSpPr/>
            <p:nvPr/>
          </p:nvSpPr>
          <p:spPr bwMode="auto">
            <a:xfrm>
              <a:off x="1656544" y="3180968"/>
              <a:ext cx="3034675" cy="223270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Azure Web Sites</a:t>
              </a:r>
            </a:p>
          </p:txBody>
        </p:sp>
        <p:grpSp>
          <p:nvGrpSpPr>
            <p:cNvPr id="20" name="Group 19"/>
            <p:cNvGrpSpPr/>
            <p:nvPr/>
          </p:nvGrpSpPr>
          <p:grpSpPr>
            <a:xfrm>
              <a:off x="2154624" y="4057920"/>
              <a:ext cx="2038514" cy="1120320"/>
              <a:chOff x="1929148" y="3558828"/>
              <a:chExt cx="2038514" cy="1120320"/>
            </a:xfrm>
          </p:grpSpPr>
          <p:grpSp>
            <p:nvGrpSpPr>
              <p:cNvPr id="21" name="Group 20"/>
              <p:cNvGrpSpPr/>
              <p:nvPr/>
            </p:nvGrpSpPr>
            <p:grpSpPr>
              <a:xfrm>
                <a:off x="3082467" y="3573039"/>
                <a:ext cx="885195" cy="761294"/>
                <a:chOff x="7956376" y="6096598"/>
                <a:chExt cx="885320" cy="761402"/>
              </a:xfrm>
            </p:grpSpPr>
            <p:sp>
              <p:nvSpPr>
                <p:cNvPr id="47" name="Arc 46"/>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pic>
              <p:nvPicPr>
                <p:cNvPr id="48" name="Picture 47"/>
                <p:cNvPicPr>
                  <a:picLocks noChangeAspect="1"/>
                </p:cNvPicPr>
                <p:nvPr/>
              </p:nvPicPr>
              <p:blipFill>
                <a:blip r:embed="rId7"/>
                <a:stretch>
                  <a:fillRect/>
                </a:stretch>
              </p:blipFill>
              <p:spPr>
                <a:xfrm>
                  <a:off x="8025412" y="6179037"/>
                  <a:ext cx="713910" cy="636559"/>
                </a:xfrm>
                <a:prstGeom prst="rect">
                  <a:avLst/>
                </a:prstGeom>
              </p:spPr>
            </p:pic>
          </p:grpSp>
          <p:grpSp>
            <p:nvGrpSpPr>
              <p:cNvPr id="22" name="Group 21"/>
              <p:cNvGrpSpPr>
                <a:grpSpLocks noChangeAspect="1"/>
              </p:cNvGrpSpPr>
              <p:nvPr/>
            </p:nvGrpSpPr>
            <p:grpSpPr>
              <a:xfrm>
                <a:off x="1929148" y="4146210"/>
                <a:ext cx="397077" cy="504000"/>
                <a:chOff x="6278801" y="2244912"/>
                <a:chExt cx="605042" cy="767962"/>
              </a:xfrm>
            </p:grpSpPr>
            <p:pic>
              <p:nvPicPr>
                <p:cNvPr id="43" name="Picture 42"/>
                <p:cNvPicPr>
                  <a:picLocks noChangeAspect="1"/>
                </p:cNvPicPr>
                <p:nvPr/>
              </p:nvPicPr>
              <p:blipFill>
                <a:blip r:embed="rId8"/>
                <a:stretch>
                  <a:fillRect/>
                </a:stretch>
              </p:blipFill>
              <p:spPr>
                <a:xfrm>
                  <a:off x="6278801" y="2244912"/>
                  <a:ext cx="527111" cy="689388"/>
                </a:xfrm>
                <a:prstGeom prst="rect">
                  <a:avLst/>
                </a:prstGeom>
              </p:spPr>
            </p:pic>
            <p:pic>
              <p:nvPicPr>
                <p:cNvPr id="44" name="Picture 43"/>
                <p:cNvPicPr>
                  <a:picLocks noChangeAspect="1"/>
                </p:cNvPicPr>
                <p:nvPr/>
              </p:nvPicPr>
              <p:blipFill>
                <a:blip r:embed="rId8"/>
                <a:stretch>
                  <a:fillRect/>
                </a:stretch>
              </p:blipFill>
              <p:spPr>
                <a:xfrm>
                  <a:off x="6356732" y="2323486"/>
                  <a:ext cx="527111" cy="689388"/>
                </a:xfrm>
                <a:prstGeom prst="rect">
                  <a:avLst/>
                </a:prstGeom>
              </p:spPr>
            </p:pic>
            <p:sp>
              <p:nvSpPr>
                <p:cNvPr id="45" name="Right Triangle 44"/>
                <p:cNvSpPr/>
                <p:nvPr/>
              </p:nvSpPr>
              <p:spPr bwMode="auto">
                <a:xfrm>
                  <a:off x="6400103" y="2347895"/>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6422020" y="2719459"/>
                  <a:ext cx="320464" cy="257933"/>
                </a:xfrm>
                <a:prstGeom prst="rect">
                  <a:avLst/>
                </a:prstGeom>
                <a:noFill/>
              </p:spPr>
              <p:txBody>
                <a:bodyPr wrap="none" lIns="0" tIns="0" rIns="0" bIns="0" rtlCol="0">
                  <a:spAutoFit/>
                </a:bodyPr>
                <a:lstStyle/>
                <a:p>
                  <a:r>
                    <a:rPr lang="fi-FI" sz="1100" spc="-70" dirty="0" smtClean="0">
                      <a:solidFill>
                        <a:schemeClr val="bg1"/>
                      </a:solidFill>
                      <a:effectLst>
                        <a:outerShdw blurRad="50800" dist="38100" dir="2700000" algn="tl" rotWithShape="0">
                          <a:schemeClr val="tx2">
                            <a:alpha val="40000"/>
                          </a:schemeClr>
                        </a:outerShdw>
                      </a:effectLst>
                    </a:rPr>
                    <a:t>CSS</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23" name="Group 22"/>
              <p:cNvGrpSpPr>
                <a:grpSpLocks noChangeAspect="1"/>
              </p:cNvGrpSpPr>
              <p:nvPr/>
            </p:nvGrpSpPr>
            <p:grpSpPr>
              <a:xfrm>
                <a:off x="2160143" y="3845503"/>
                <a:ext cx="400137" cy="504000"/>
                <a:chOff x="6926384" y="2275112"/>
                <a:chExt cx="605872" cy="763139"/>
              </a:xfrm>
            </p:grpSpPr>
            <p:pic>
              <p:nvPicPr>
                <p:cNvPr id="39" name="Picture 38"/>
                <p:cNvPicPr>
                  <a:picLocks noChangeAspect="1"/>
                </p:cNvPicPr>
                <p:nvPr/>
              </p:nvPicPr>
              <p:blipFill>
                <a:blip r:embed="rId8"/>
                <a:stretch>
                  <a:fillRect/>
                </a:stretch>
              </p:blipFill>
              <p:spPr>
                <a:xfrm>
                  <a:off x="6926384" y="2275112"/>
                  <a:ext cx="527111" cy="689388"/>
                </a:xfrm>
                <a:prstGeom prst="rect">
                  <a:avLst/>
                </a:prstGeom>
              </p:spPr>
            </p:pic>
            <p:pic>
              <p:nvPicPr>
                <p:cNvPr id="40" name="Picture 39"/>
                <p:cNvPicPr>
                  <a:picLocks noChangeAspect="1"/>
                </p:cNvPicPr>
                <p:nvPr/>
              </p:nvPicPr>
              <p:blipFill>
                <a:blip r:embed="rId8"/>
                <a:stretch>
                  <a:fillRect/>
                </a:stretch>
              </p:blipFill>
              <p:spPr>
                <a:xfrm>
                  <a:off x="7005145" y="2348863"/>
                  <a:ext cx="527111" cy="689388"/>
                </a:xfrm>
                <a:prstGeom prst="rect">
                  <a:avLst/>
                </a:prstGeom>
              </p:spPr>
            </p:pic>
            <p:sp>
              <p:nvSpPr>
                <p:cNvPr id="41" name="Right Triangle 40"/>
                <p:cNvSpPr/>
                <p:nvPr/>
              </p:nvSpPr>
              <p:spPr bwMode="auto">
                <a:xfrm>
                  <a:off x="7048516" y="2373272"/>
                  <a:ext cx="440367" cy="626130"/>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7070434" y="2744836"/>
                  <a:ext cx="333013" cy="256313"/>
                </a:xfrm>
                <a:prstGeom prst="rect">
                  <a:avLst/>
                </a:prstGeom>
                <a:noFill/>
              </p:spPr>
              <p:txBody>
                <a:bodyPr wrap="none" lIns="0" tIns="0" rIns="0" bIns="0" rtlCol="0">
                  <a:spAutoFit/>
                </a:bodyPr>
                <a:lstStyle/>
                <a:p>
                  <a:r>
                    <a:rPr lang="fi-FI" sz="1100" spc="-70" dirty="0">
                      <a:solidFill>
                        <a:schemeClr val="bg1"/>
                      </a:solidFill>
                      <a:effectLst>
                        <a:outerShdw blurRad="50800" dist="38100" dir="2700000" algn="tl" rotWithShape="0">
                          <a:schemeClr val="tx2">
                            <a:alpha val="40000"/>
                          </a:schemeClr>
                        </a:outerShdw>
                      </a:effectLst>
                    </a:rPr>
                    <a:t>p</a:t>
                  </a:r>
                  <a:r>
                    <a:rPr lang="fi-FI" sz="1100" spc="-70" dirty="0" smtClean="0">
                      <a:solidFill>
                        <a:schemeClr val="bg1"/>
                      </a:solidFill>
                      <a:effectLst>
                        <a:outerShdw blurRad="50800" dist="38100" dir="2700000" algn="tl" rotWithShape="0">
                          <a:schemeClr val="tx2">
                            <a:alpha val="40000"/>
                          </a:schemeClr>
                        </a:outerShdw>
                      </a:effectLst>
                    </a:rPr>
                    <a:t>ng</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24" name="Group 23"/>
              <p:cNvGrpSpPr>
                <a:grpSpLocks noChangeAspect="1"/>
              </p:cNvGrpSpPr>
              <p:nvPr/>
            </p:nvGrpSpPr>
            <p:grpSpPr>
              <a:xfrm>
                <a:off x="1940507" y="3558828"/>
                <a:ext cx="400137" cy="504000"/>
                <a:chOff x="7583233" y="2275112"/>
                <a:chExt cx="605872" cy="763139"/>
              </a:xfrm>
            </p:grpSpPr>
            <p:pic>
              <p:nvPicPr>
                <p:cNvPr id="35" name="Picture 34"/>
                <p:cNvPicPr>
                  <a:picLocks noChangeAspect="1"/>
                </p:cNvPicPr>
                <p:nvPr/>
              </p:nvPicPr>
              <p:blipFill>
                <a:blip r:embed="rId8"/>
                <a:stretch>
                  <a:fillRect/>
                </a:stretch>
              </p:blipFill>
              <p:spPr>
                <a:xfrm>
                  <a:off x="7583233" y="2275112"/>
                  <a:ext cx="527111" cy="689388"/>
                </a:xfrm>
                <a:prstGeom prst="rect">
                  <a:avLst/>
                </a:prstGeom>
              </p:spPr>
            </p:pic>
            <p:pic>
              <p:nvPicPr>
                <p:cNvPr id="36" name="Picture 35"/>
                <p:cNvPicPr>
                  <a:picLocks noChangeAspect="1"/>
                </p:cNvPicPr>
                <p:nvPr/>
              </p:nvPicPr>
              <p:blipFill>
                <a:blip r:embed="rId8"/>
                <a:stretch>
                  <a:fillRect/>
                </a:stretch>
              </p:blipFill>
              <p:spPr>
                <a:xfrm>
                  <a:off x="7661994" y="2348863"/>
                  <a:ext cx="527111" cy="689388"/>
                </a:xfrm>
                <a:prstGeom prst="rect">
                  <a:avLst/>
                </a:prstGeom>
              </p:spPr>
            </p:pic>
            <p:sp>
              <p:nvSpPr>
                <p:cNvPr id="37" name="Right Triangle 36"/>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7727283" y="2744836"/>
                  <a:ext cx="367964" cy="256313"/>
                </a:xfrm>
                <a:prstGeom prst="rect">
                  <a:avLst/>
                </a:prstGeom>
                <a:noFill/>
              </p:spPr>
              <p:txBody>
                <a:bodyPr wrap="none" lIns="0" tIns="0" rIns="0" bIns="0" rtlCol="0">
                  <a:spAutoFit/>
                </a:bodyPr>
                <a:lstStyle/>
                <a:p>
                  <a:r>
                    <a:rPr lang="fi-FI" sz="1100" spc="-70" dirty="0" err="1" smtClean="0">
                      <a:solidFill>
                        <a:schemeClr val="bg1"/>
                      </a:solidFill>
                      <a:effectLst>
                        <a:outerShdw blurRad="50800" dist="38100" dir="2700000" algn="tl" rotWithShape="0">
                          <a:schemeClr val="tx2">
                            <a:alpha val="40000"/>
                          </a:schemeClr>
                        </a:outerShdw>
                      </a:effectLst>
                    </a:rPr>
                    <a:t>aspx</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25" name="Group 24"/>
              <p:cNvGrpSpPr>
                <a:grpSpLocks noChangeAspect="1"/>
              </p:cNvGrpSpPr>
              <p:nvPr/>
            </p:nvGrpSpPr>
            <p:grpSpPr>
              <a:xfrm>
                <a:off x="2618857" y="3788428"/>
                <a:ext cx="409562" cy="504000"/>
                <a:chOff x="8228898" y="2273094"/>
                <a:chExt cx="621781" cy="765157"/>
              </a:xfrm>
            </p:grpSpPr>
            <p:pic>
              <p:nvPicPr>
                <p:cNvPr id="31" name="Picture 30"/>
                <p:cNvPicPr>
                  <a:picLocks noChangeAspect="1"/>
                </p:cNvPicPr>
                <p:nvPr/>
              </p:nvPicPr>
              <p:blipFill>
                <a:blip r:embed="rId8"/>
                <a:stretch>
                  <a:fillRect/>
                </a:stretch>
              </p:blipFill>
              <p:spPr>
                <a:xfrm>
                  <a:off x="8228898" y="2273094"/>
                  <a:ext cx="527111" cy="689388"/>
                </a:xfrm>
                <a:prstGeom prst="rect">
                  <a:avLst/>
                </a:prstGeom>
              </p:spPr>
            </p:pic>
            <p:pic>
              <p:nvPicPr>
                <p:cNvPr id="32" name="Picture 31"/>
                <p:cNvPicPr>
                  <a:picLocks noChangeAspect="1"/>
                </p:cNvPicPr>
                <p:nvPr/>
              </p:nvPicPr>
              <p:blipFill>
                <a:blip r:embed="rId8"/>
                <a:stretch>
                  <a:fillRect/>
                </a:stretch>
              </p:blipFill>
              <p:spPr>
                <a:xfrm>
                  <a:off x="8323568" y="2348863"/>
                  <a:ext cx="527111" cy="689388"/>
                </a:xfrm>
                <a:prstGeom prst="rect">
                  <a:avLst/>
                </a:prstGeom>
              </p:spPr>
            </p:pic>
            <p:sp>
              <p:nvSpPr>
                <p:cNvPr id="33" name="Right Triangle 32"/>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8385074" y="2783306"/>
                  <a:ext cx="446325" cy="210265"/>
                </a:xfrm>
                <a:prstGeom prst="rect">
                  <a:avLst/>
                </a:prstGeom>
                <a:noFill/>
              </p:spPr>
              <p:txBody>
                <a:bodyPr wrap="none" lIns="0" tIns="0" rIns="0" bIns="0" rtlCol="0">
                  <a:spAutoFit/>
                </a:bodyPr>
                <a:lstStyle/>
                <a:p>
                  <a:r>
                    <a:rPr lang="fi-FI" sz="900" spc="-70" dirty="0" err="1" smtClean="0">
                      <a:solidFill>
                        <a:schemeClr val="bg1"/>
                      </a:solidFill>
                      <a:effectLst>
                        <a:outerShdw blurRad="50800" dist="38100" dir="2700000" algn="tl" rotWithShape="0">
                          <a:schemeClr val="tx2">
                            <a:alpha val="40000"/>
                          </a:schemeClr>
                        </a:outerShdw>
                      </a:effectLst>
                    </a:rPr>
                    <a:t>master</a:t>
                  </a:r>
                  <a:endParaRPr lang="en-US" sz="900" spc="-70" dirty="0" smtClean="0">
                    <a:solidFill>
                      <a:schemeClr val="bg1"/>
                    </a:solidFill>
                    <a:effectLst>
                      <a:outerShdw blurRad="50800" dist="38100" dir="2700000" algn="tl" rotWithShape="0">
                        <a:schemeClr val="tx2">
                          <a:alpha val="40000"/>
                        </a:schemeClr>
                      </a:outerShdw>
                    </a:effectLst>
                  </a:endParaRPr>
                </a:p>
              </p:txBody>
            </p:sp>
          </p:grpSp>
          <p:grpSp>
            <p:nvGrpSpPr>
              <p:cNvPr id="26" name="Group 25"/>
              <p:cNvGrpSpPr>
                <a:grpSpLocks noChangeAspect="1"/>
              </p:cNvGrpSpPr>
              <p:nvPr/>
            </p:nvGrpSpPr>
            <p:grpSpPr>
              <a:xfrm>
                <a:off x="2468161" y="4175148"/>
                <a:ext cx="400137" cy="504000"/>
                <a:chOff x="8856725" y="2275112"/>
                <a:chExt cx="605872" cy="763139"/>
              </a:xfrm>
            </p:grpSpPr>
            <p:pic>
              <p:nvPicPr>
                <p:cNvPr id="27" name="Picture 26"/>
                <p:cNvPicPr>
                  <a:picLocks noChangeAspect="1"/>
                </p:cNvPicPr>
                <p:nvPr/>
              </p:nvPicPr>
              <p:blipFill>
                <a:blip r:embed="rId8"/>
                <a:stretch>
                  <a:fillRect/>
                </a:stretch>
              </p:blipFill>
              <p:spPr>
                <a:xfrm>
                  <a:off x="8856725" y="2275112"/>
                  <a:ext cx="527111" cy="689388"/>
                </a:xfrm>
                <a:prstGeom prst="rect">
                  <a:avLst/>
                </a:prstGeom>
              </p:spPr>
            </p:pic>
            <p:pic>
              <p:nvPicPr>
                <p:cNvPr id="28" name="Picture 27"/>
                <p:cNvPicPr>
                  <a:picLocks noChangeAspect="1"/>
                </p:cNvPicPr>
                <p:nvPr/>
              </p:nvPicPr>
              <p:blipFill>
                <a:blip r:embed="rId8"/>
                <a:stretch>
                  <a:fillRect/>
                </a:stretch>
              </p:blipFill>
              <p:spPr>
                <a:xfrm>
                  <a:off x="8935486" y="2348863"/>
                  <a:ext cx="527111" cy="689388"/>
                </a:xfrm>
                <a:prstGeom prst="rect">
                  <a:avLst/>
                </a:prstGeom>
              </p:spPr>
            </p:pic>
            <p:sp>
              <p:nvSpPr>
                <p:cNvPr id="29" name="Right Triangle 28"/>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9045471" y="2698547"/>
                  <a:ext cx="154856" cy="326218"/>
                </a:xfrm>
                <a:prstGeom prst="rect">
                  <a:avLst/>
                </a:prstGeom>
                <a:noFill/>
              </p:spPr>
              <p:txBody>
                <a:bodyPr wrap="none" lIns="0" tIns="0" rIns="0" bIns="0" rtlCol="0">
                  <a:spAutoFit/>
                </a:bodyPr>
                <a:lstStyle/>
                <a:p>
                  <a:pPr algn="r"/>
                  <a:r>
                    <a:rPr lang="fi-FI" sz="1400" spc="-70" dirty="0" err="1" smtClean="0">
                      <a:solidFill>
                        <a:schemeClr val="bg1"/>
                      </a:solidFill>
                      <a:effectLst>
                        <a:outerShdw blurRad="50800" dist="38100" dir="2700000" algn="tl" rotWithShape="0">
                          <a:schemeClr val="tx2">
                            <a:alpha val="40000"/>
                          </a:schemeClr>
                        </a:outerShdw>
                      </a:effectLst>
                    </a:rPr>
                    <a:t>js</a:t>
                  </a:r>
                  <a:endParaRPr lang="en-US" sz="1400" spc="-70" dirty="0" smtClean="0">
                    <a:solidFill>
                      <a:schemeClr val="bg1"/>
                    </a:solidFill>
                    <a:effectLst>
                      <a:outerShdw blurRad="50800" dist="38100" dir="2700000" algn="tl" rotWithShape="0">
                        <a:schemeClr val="tx2">
                          <a:alpha val="40000"/>
                        </a:schemeClr>
                      </a:outerShdw>
                    </a:effectLst>
                  </a:endParaRPr>
                </a:p>
              </p:txBody>
            </p:sp>
          </p:grpSp>
        </p:grpSp>
      </p:grpSp>
      <p:grpSp>
        <p:nvGrpSpPr>
          <p:cNvPr id="49" name="Group 48"/>
          <p:cNvGrpSpPr>
            <a:grpSpLocks noChangeAspect="1"/>
          </p:cNvGrpSpPr>
          <p:nvPr/>
        </p:nvGrpSpPr>
        <p:grpSpPr>
          <a:xfrm>
            <a:off x="3590733" y="5200921"/>
            <a:ext cx="1898081" cy="1148237"/>
            <a:chOff x="781287" y="4564525"/>
            <a:chExt cx="2582491" cy="1562274"/>
          </a:xfrm>
        </p:grpSpPr>
        <p:pic>
          <p:nvPicPr>
            <p:cNvPr id="50" name="Picture 49"/>
            <p:cNvPicPr>
              <a:picLocks noChangeAspect="1"/>
            </p:cNvPicPr>
            <p:nvPr/>
          </p:nvPicPr>
          <p:blipFill>
            <a:blip r:embed="rId9"/>
            <a:stretch>
              <a:fillRect/>
            </a:stretch>
          </p:blipFill>
          <p:spPr>
            <a:xfrm>
              <a:off x="781287" y="4564525"/>
              <a:ext cx="1334951" cy="1267414"/>
            </a:xfrm>
            <a:prstGeom prst="rect">
              <a:avLst/>
            </a:prstGeom>
          </p:spPr>
        </p:pic>
        <p:pic>
          <p:nvPicPr>
            <p:cNvPr id="51" name="Picture 50"/>
            <p:cNvPicPr>
              <a:picLocks noChangeAspect="1"/>
            </p:cNvPicPr>
            <p:nvPr/>
          </p:nvPicPr>
          <p:blipFill>
            <a:blip r:embed="rId10"/>
            <a:stretch>
              <a:fillRect/>
            </a:stretch>
          </p:blipFill>
          <p:spPr>
            <a:xfrm>
              <a:off x="2722844" y="5169800"/>
              <a:ext cx="640934" cy="956999"/>
            </a:xfrm>
            <a:prstGeom prst="rect">
              <a:avLst/>
            </a:prstGeom>
          </p:spPr>
        </p:pic>
        <p:pic>
          <p:nvPicPr>
            <p:cNvPr id="52" name="Picture 51"/>
            <p:cNvPicPr>
              <a:picLocks noChangeAspect="1"/>
            </p:cNvPicPr>
            <p:nvPr/>
          </p:nvPicPr>
          <p:blipFill>
            <a:blip r:embed="rId11"/>
            <a:stretch>
              <a:fillRect/>
            </a:stretch>
          </p:blipFill>
          <p:spPr>
            <a:xfrm>
              <a:off x="1625422" y="5341440"/>
              <a:ext cx="963439" cy="699247"/>
            </a:xfrm>
            <a:prstGeom prst="rect">
              <a:avLst/>
            </a:prstGeom>
          </p:spPr>
        </p:pic>
        <p:pic>
          <p:nvPicPr>
            <p:cNvPr id="53" name="Picture 52"/>
            <p:cNvPicPr>
              <a:picLocks noChangeAspect="1"/>
            </p:cNvPicPr>
            <p:nvPr/>
          </p:nvPicPr>
          <p:blipFill>
            <a:blip r:embed="rId12"/>
            <a:stretch>
              <a:fillRect/>
            </a:stretch>
          </p:blipFill>
          <p:spPr>
            <a:xfrm>
              <a:off x="2087010" y="4919651"/>
              <a:ext cx="907928" cy="658958"/>
            </a:xfrm>
            <a:prstGeom prst="rect">
              <a:avLst/>
            </a:prstGeom>
          </p:spPr>
        </p:pic>
      </p:grpSp>
      <p:cxnSp>
        <p:nvCxnSpPr>
          <p:cNvPr id="54" name="Straight Arrow Connector 53"/>
          <p:cNvCxnSpPr/>
          <p:nvPr/>
        </p:nvCxnSpPr>
        <p:spPr>
          <a:xfrm flipV="1">
            <a:off x="4574335" y="2010880"/>
            <a:ext cx="2781127" cy="1486428"/>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4714875" y="3100437"/>
            <a:ext cx="2653644" cy="457479"/>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p:nvPr/>
        </p:nvCxnSpPr>
        <p:spPr>
          <a:xfrm>
            <a:off x="4574335" y="3668293"/>
            <a:ext cx="2886322" cy="1046582"/>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p:nvPr/>
        </p:nvCxnSpPr>
        <p:spPr>
          <a:xfrm>
            <a:off x="5615196" y="5820922"/>
            <a:ext cx="1407823" cy="1"/>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p:nvPr/>
        </p:nvCxnSpPr>
        <p:spPr>
          <a:xfrm flipH="1" flipV="1">
            <a:off x="3359820" y="4567892"/>
            <a:ext cx="613227" cy="688920"/>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59" name="Picture 58"/>
          <p:cNvPicPr>
            <a:picLocks noChangeAspect="1"/>
          </p:cNvPicPr>
          <p:nvPr/>
        </p:nvPicPr>
        <p:blipFill>
          <a:blip r:embed="rId13"/>
          <a:stretch>
            <a:fillRect/>
          </a:stretch>
        </p:blipFill>
        <p:spPr>
          <a:xfrm>
            <a:off x="4211156" y="1799969"/>
            <a:ext cx="1070685" cy="918720"/>
          </a:xfrm>
          <a:prstGeom prst="rect">
            <a:avLst/>
          </a:prstGeom>
        </p:spPr>
      </p:pic>
      <p:pic>
        <p:nvPicPr>
          <p:cNvPr id="60" name="Picture 59"/>
          <p:cNvPicPr>
            <a:picLocks noChangeAspect="1"/>
          </p:cNvPicPr>
          <p:nvPr/>
        </p:nvPicPr>
        <p:blipFill>
          <a:blip r:embed="rId14"/>
          <a:stretch>
            <a:fillRect/>
          </a:stretch>
        </p:blipFill>
        <p:spPr>
          <a:xfrm>
            <a:off x="9479505" y="3757590"/>
            <a:ext cx="1119353" cy="696000"/>
          </a:xfrm>
          <a:prstGeom prst="rect">
            <a:avLst/>
          </a:prstGeom>
        </p:spPr>
      </p:pic>
      <p:grpSp>
        <p:nvGrpSpPr>
          <p:cNvPr id="61" name="Group 60"/>
          <p:cNvGrpSpPr/>
          <p:nvPr/>
        </p:nvGrpSpPr>
        <p:grpSpPr>
          <a:xfrm>
            <a:off x="7441673" y="1384383"/>
            <a:ext cx="1825494" cy="1178821"/>
            <a:chOff x="9829799" y="4119347"/>
            <a:chExt cx="1825494" cy="1178821"/>
          </a:xfrm>
        </p:grpSpPr>
        <p:grpSp>
          <p:nvGrpSpPr>
            <p:cNvPr id="62" name="Group 61"/>
            <p:cNvGrpSpPr/>
            <p:nvPr/>
          </p:nvGrpSpPr>
          <p:grpSpPr>
            <a:xfrm>
              <a:off x="9829799" y="4119347"/>
              <a:ext cx="1825494" cy="1026956"/>
              <a:chOff x="7066818" y="2726778"/>
              <a:chExt cx="1825494" cy="1026956"/>
            </a:xfrm>
          </p:grpSpPr>
          <p:sp>
            <p:nvSpPr>
              <p:cNvPr id="64" name="Rectangle 63"/>
              <p:cNvSpPr/>
              <p:nvPr/>
            </p:nvSpPr>
            <p:spPr bwMode="auto">
              <a:xfrm>
                <a:off x="7066818" y="2726778"/>
                <a:ext cx="1560153" cy="102695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SQL Azure</a:t>
                </a:r>
              </a:p>
            </p:txBody>
          </p:sp>
          <p:pic>
            <p:nvPicPr>
              <p:cNvPr id="65" name="Picture 64"/>
              <p:cNvPicPr>
                <a:picLocks noChangeAspect="1"/>
              </p:cNvPicPr>
              <p:nvPr/>
            </p:nvPicPr>
            <p:blipFill>
              <a:blip r:embed="rId2"/>
              <a:stretch>
                <a:fillRect/>
              </a:stretch>
            </p:blipFill>
            <p:spPr>
              <a:xfrm>
                <a:off x="8377827" y="3192050"/>
                <a:ext cx="514485" cy="528960"/>
              </a:xfrm>
              <a:prstGeom prst="rect">
                <a:avLst/>
              </a:prstGeom>
            </p:spPr>
          </p:pic>
        </p:grpSp>
        <p:pic>
          <p:nvPicPr>
            <p:cNvPr id="63" name="Picture 62"/>
            <p:cNvPicPr>
              <a:picLocks noChangeAspect="1"/>
            </p:cNvPicPr>
            <p:nvPr/>
          </p:nvPicPr>
          <p:blipFill>
            <a:blip r:embed="rId15"/>
            <a:stretch>
              <a:fillRect/>
            </a:stretch>
          </p:blipFill>
          <p:spPr>
            <a:xfrm>
              <a:off x="10178386" y="4400635"/>
              <a:ext cx="865650" cy="897533"/>
            </a:xfrm>
            <a:prstGeom prst="rect">
              <a:avLst/>
            </a:prstGeom>
          </p:spPr>
        </p:pic>
      </p:grpSp>
    </p:spTree>
    <p:extLst>
      <p:ext uri="{BB962C8B-B14F-4D97-AF65-F5344CB8AC3E}">
        <p14:creationId xmlns:p14="http://schemas.microsoft.com/office/powerpoint/2010/main" val="3956178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1000"/>
                                        <p:tgtEl>
                                          <p:spTgt spid="57"/>
                                        </p:tgtEl>
                                      </p:cBhvr>
                                    </p:animEffect>
                                    <p:anim calcmode="lin" valueType="num">
                                      <p:cBhvr>
                                        <p:cTn id="23" dur="1000" fill="hold"/>
                                        <p:tgtEl>
                                          <p:spTgt spid="57"/>
                                        </p:tgtEl>
                                        <p:attrNameLst>
                                          <p:attrName>ppt_x</p:attrName>
                                        </p:attrNameLst>
                                      </p:cBhvr>
                                      <p:tavLst>
                                        <p:tav tm="0">
                                          <p:val>
                                            <p:strVal val="#ppt_x"/>
                                          </p:val>
                                        </p:tav>
                                        <p:tav tm="100000">
                                          <p:val>
                                            <p:strVal val="#ppt_x"/>
                                          </p:val>
                                        </p:tav>
                                      </p:tavLst>
                                    </p:anim>
                                    <p:anim calcmode="lin" valueType="num">
                                      <p:cBhvr>
                                        <p:cTn id="24" dur="1000" fill="hold"/>
                                        <p:tgtEl>
                                          <p:spTgt spid="5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anim calcmode="lin" valueType="num">
                                      <p:cBhvr>
                                        <p:cTn id="28" dur="1000" fill="hold"/>
                                        <p:tgtEl>
                                          <p:spTgt spid="58"/>
                                        </p:tgtEl>
                                        <p:attrNameLst>
                                          <p:attrName>ppt_x</p:attrName>
                                        </p:attrNameLst>
                                      </p:cBhvr>
                                      <p:tavLst>
                                        <p:tav tm="0">
                                          <p:val>
                                            <p:strVal val="#ppt_x"/>
                                          </p:val>
                                        </p:tav>
                                        <p:tav tm="100000">
                                          <p:val>
                                            <p:strVal val="#ppt_x"/>
                                          </p:val>
                                        </p:tav>
                                      </p:tavLst>
                                    </p:anim>
                                    <p:anim calcmode="lin" valueType="num">
                                      <p:cBhvr>
                                        <p:cTn id="2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On-Premises Architecture</a:t>
            </a:r>
            <a:endParaRPr lang="en-US" dirty="0"/>
          </a:p>
        </p:txBody>
      </p:sp>
      <p:grpSp>
        <p:nvGrpSpPr>
          <p:cNvPr id="3" name="Group 2"/>
          <p:cNvGrpSpPr>
            <a:grpSpLocks noChangeAspect="1"/>
          </p:cNvGrpSpPr>
          <p:nvPr/>
        </p:nvGrpSpPr>
        <p:grpSpPr>
          <a:xfrm>
            <a:off x="7152860" y="3676346"/>
            <a:ext cx="3600000" cy="2447493"/>
            <a:chOff x="6065278" y="3005923"/>
            <a:chExt cx="4213950" cy="2864894"/>
          </a:xfrm>
        </p:grpSpPr>
        <p:grpSp>
          <p:nvGrpSpPr>
            <p:cNvPr id="4" name="Group 3"/>
            <p:cNvGrpSpPr>
              <a:grpSpLocks noChangeAspect="1"/>
            </p:cNvGrpSpPr>
            <p:nvPr/>
          </p:nvGrpSpPr>
          <p:grpSpPr>
            <a:xfrm>
              <a:off x="6065278" y="3005923"/>
              <a:ext cx="4213950" cy="2864894"/>
              <a:chOff x="6065278" y="3005923"/>
              <a:chExt cx="4213950" cy="2864894"/>
            </a:xfrm>
          </p:grpSpPr>
          <p:sp>
            <p:nvSpPr>
              <p:cNvPr id="12" name="Rectangle 11"/>
              <p:cNvSpPr/>
              <p:nvPr/>
            </p:nvSpPr>
            <p:spPr bwMode="auto">
              <a:xfrm>
                <a:off x="6065278" y="3257343"/>
                <a:ext cx="3552214" cy="261347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SharePoint 2013</a:t>
                </a:r>
              </a:p>
            </p:txBody>
          </p:sp>
          <p:grpSp>
            <p:nvGrpSpPr>
              <p:cNvPr id="13" name="Group 12"/>
              <p:cNvGrpSpPr>
                <a:grpSpLocks noChangeAspect="1"/>
              </p:cNvGrpSpPr>
              <p:nvPr/>
            </p:nvGrpSpPr>
            <p:grpSpPr>
              <a:xfrm>
                <a:off x="8582002" y="3005923"/>
                <a:ext cx="1697226" cy="1530153"/>
                <a:chOff x="784636" y="1642899"/>
                <a:chExt cx="2274396" cy="2100062"/>
              </a:xfrm>
            </p:grpSpPr>
            <p:grpSp>
              <p:nvGrpSpPr>
                <p:cNvPr id="14" name="Group 13"/>
                <p:cNvGrpSpPr/>
                <p:nvPr/>
              </p:nvGrpSpPr>
              <p:grpSpPr>
                <a:xfrm>
                  <a:off x="1584678" y="1642899"/>
                  <a:ext cx="1474354" cy="1159738"/>
                  <a:chOff x="3259173" y="2265001"/>
                  <a:chExt cx="1474354" cy="1159738"/>
                </a:xfrm>
              </p:grpSpPr>
              <p:pic>
                <p:nvPicPr>
                  <p:cNvPr id="21" name="Picture 20"/>
                  <p:cNvPicPr>
                    <a:picLocks noChangeAspect="1"/>
                  </p:cNvPicPr>
                  <p:nvPr/>
                </p:nvPicPr>
                <p:blipFill>
                  <a:blip r:embed="rId2"/>
                  <a:stretch>
                    <a:fillRect/>
                  </a:stretch>
                </p:blipFill>
                <p:spPr>
                  <a:xfrm>
                    <a:off x="3259173" y="2493797"/>
                    <a:ext cx="465830" cy="863861"/>
                  </a:xfrm>
                  <a:prstGeom prst="rect">
                    <a:avLst/>
                  </a:prstGeom>
                </p:spPr>
              </p:pic>
              <p:pic>
                <p:nvPicPr>
                  <p:cNvPr id="22" name="Picture 21"/>
                  <p:cNvPicPr>
                    <a:picLocks noChangeAspect="1"/>
                  </p:cNvPicPr>
                  <p:nvPr/>
                </p:nvPicPr>
                <p:blipFill>
                  <a:blip r:embed="rId2"/>
                  <a:stretch>
                    <a:fillRect/>
                  </a:stretch>
                </p:blipFill>
                <p:spPr>
                  <a:xfrm>
                    <a:off x="3584595" y="2265001"/>
                    <a:ext cx="465830" cy="863861"/>
                  </a:xfrm>
                  <a:prstGeom prst="rect">
                    <a:avLst/>
                  </a:prstGeom>
                </p:spPr>
              </p:pic>
              <p:pic>
                <p:nvPicPr>
                  <p:cNvPr id="23" name="Picture 22"/>
                  <p:cNvPicPr>
                    <a:picLocks noChangeAspect="1"/>
                  </p:cNvPicPr>
                  <p:nvPr/>
                </p:nvPicPr>
                <p:blipFill>
                  <a:blip r:embed="rId3"/>
                  <a:stretch>
                    <a:fillRect/>
                  </a:stretch>
                </p:blipFill>
                <p:spPr>
                  <a:xfrm>
                    <a:off x="3829702" y="2547779"/>
                    <a:ext cx="903825" cy="876960"/>
                  </a:xfrm>
                  <a:prstGeom prst="rect">
                    <a:avLst/>
                  </a:prstGeom>
                </p:spPr>
              </p:pic>
            </p:grpSp>
            <p:grpSp>
              <p:nvGrpSpPr>
                <p:cNvPr id="15" name="Group 14"/>
                <p:cNvGrpSpPr/>
                <p:nvPr/>
              </p:nvGrpSpPr>
              <p:grpSpPr>
                <a:xfrm>
                  <a:off x="1351763" y="2761698"/>
                  <a:ext cx="1110204" cy="981263"/>
                  <a:chOff x="2552214" y="4019392"/>
                  <a:chExt cx="1110204" cy="981263"/>
                </a:xfrm>
              </p:grpSpPr>
              <p:pic>
                <p:nvPicPr>
                  <p:cNvPr id="19" name="Picture 18"/>
                  <p:cNvPicPr>
                    <a:picLocks noChangeAspect="1"/>
                  </p:cNvPicPr>
                  <p:nvPr/>
                </p:nvPicPr>
                <p:blipFill>
                  <a:blip r:embed="rId2"/>
                  <a:stretch>
                    <a:fillRect/>
                  </a:stretch>
                </p:blipFill>
                <p:spPr>
                  <a:xfrm>
                    <a:off x="2552214" y="4136794"/>
                    <a:ext cx="465830" cy="863861"/>
                  </a:xfrm>
                  <a:prstGeom prst="rect">
                    <a:avLst/>
                  </a:prstGeom>
                </p:spPr>
              </p:pic>
              <p:pic>
                <p:nvPicPr>
                  <p:cNvPr id="20" name="Picture 19"/>
                  <p:cNvPicPr>
                    <a:picLocks noChangeAspect="1"/>
                  </p:cNvPicPr>
                  <p:nvPr/>
                </p:nvPicPr>
                <p:blipFill>
                  <a:blip r:embed="rId4"/>
                  <a:stretch>
                    <a:fillRect/>
                  </a:stretch>
                </p:blipFill>
                <p:spPr>
                  <a:xfrm>
                    <a:off x="2855928" y="4019392"/>
                    <a:ext cx="806490" cy="904800"/>
                  </a:xfrm>
                  <a:prstGeom prst="rect">
                    <a:avLst/>
                  </a:prstGeom>
                </p:spPr>
              </p:pic>
            </p:grpSp>
            <p:grpSp>
              <p:nvGrpSpPr>
                <p:cNvPr id="16" name="Group 15"/>
                <p:cNvGrpSpPr/>
                <p:nvPr/>
              </p:nvGrpSpPr>
              <p:grpSpPr>
                <a:xfrm>
                  <a:off x="784636" y="2008184"/>
                  <a:ext cx="949310" cy="1066996"/>
                  <a:chOff x="1637814" y="2493797"/>
                  <a:chExt cx="949310" cy="1066996"/>
                </a:xfrm>
              </p:grpSpPr>
              <p:pic>
                <p:nvPicPr>
                  <p:cNvPr id="17" name="Picture 16"/>
                  <p:cNvPicPr>
                    <a:picLocks noChangeAspect="1"/>
                  </p:cNvPicPr>
                  <p:nvPr/>
                </p:nvPicPr>
                <p:blipFill>
                  <a:blip r:embed="rId2"/>
                  <a:stretch>
                    <a:fillRect/>
                  </a:stretch>
                </p:blipFill>
                <p:spPr>
                  <a:xfrm>
                    <a:off x="1637814" y="2696932"/>
                    <a:ext cx="465830" cy="863861"/>
                  </a:xfrm>
                  <a:prstGeom prst="rect">
                    <a:avLst/>
                  </a:prstGeom>
                </p:spPr>
              </p:pic>
              <p:pic>
                <p:nvPicPr>
                  <p:cNvPr id="18" name="Picture 17"/>
                  <p:cNvPicPr>
                    <a:picLocks noChangeAspect="1"/>
                  </p:cNvPicPr>
                  <p:nvPr/>
                </p:nvPicPr>
                <p:blipFill>
                  <a:blip r:embed="rId5"/>
                  <a:stretch>
                    <a:fillRect/>
                  </a:stretch>
                </p:blipFill>
                <p:spPr>
                  <a:xfrm>
                    <a:off x="1857111" y="2493797"/>
                    <a:ext cx="730013" cy="911760"/>
                  </a:xfrm>
                  <a:prstGeom prst="rect">
                    <a:avLst/>
                  </a:prstGeom>
                </p:spPr>
              </p:pic>
            </p:grpSp>
          </p:grpSp>
        </p:grpSp>
        <p:grpSp>
          <p:nvGrpSpPr>
            <p:cNvPr id="5" name="Group 4"/>
            <p:cNvGrpSpPr/>
            <p:nvPr/>
          </p:nvGrpSpPr>
          <p:grpSpPr>
            <a:xfrm>
              <a:off x="6444504" y="3916353"/>
              <a:ext cx="1059810" cy="1096970"/>
              <a:chOff x="9477541" y="1148235"/>
              <a:chExt cx="1059810" cy="1096970"/>
            </a:xfrm>
          </p:grpSpPr>
          <p:pic>
            <p:nvPicPr>
              <p:cNvPr id="10" name="Picture 9"/>
              <p:cNvPicPr>
                <a:picLocks noChangeAspect="1"/>
              </p:cNvPicPr>
              <p:nvPr/>
            </p:nvPicPr>
            <p:blipFill>
              <a:blip r:embed="rId6"/>
              <a:stretch>
                <a:fillRect/>
              </a:stretch>
            </p:blipFill>
            <p:spPr>
              <a:xfrm>
                <a:off x="9586780" y="1148235"/>
                <a:ext cx="841328" cy="775240"/>
              </a:xfrm>
              <a:prstGeom prst="rect">
                <a:avLst/>
              </a:prstGeom>
            </p:spPr>
          </p:pic>
          <p:sp>
            <p:nvSpPr>
              <p:cNvPr id="11" name="TextBox 10"/>
              <p:cNvSpPr txBox="1"/>
              <p:nvPr/>
            </p:nvSpPr>
            <p:spPr>
              <a:xfrm>
                <a:off x="9477541" y="1930410"/>
                <a:ext cx="1059810"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Host Web</a:t>
                </a:r>
              </a:p>
            </p:txBody>
          </p:sp>
        </p:grpSp>
        <p:grpSp>
          <p:nvGrpSpPr>
            <p:cNvPr id="6" name="Group 5"/>
            <p:cNvGrpSpPr/>
            <p:nvPr/>
          </p:nvGrpSpPr>
          <p:grpSpPr>
            <a:xfrm>
              <a:off x="7647386" y="5029040"/>
              <a:ext cx="1009895" cy="774932"/>
              <a:chOff x="9733361" y="2768131"/>
              <a:chExt cx="1009895" cy="774932"/>
            </a:xfrm>
          </p:grpSpPr>
          <p:pic>
            <p:nvPicPr>
              <p:cNvPr id="8" name="Picture 7"/>
              <p:cNvPicPr>
                <a:picLocks noChangeAspect="1"/>
              </p:cNvPicPr>
              <p:nvPr/>
            </p:nvPicPr>
            <p:blipFill>
              <a:blip r:embed="rId7"/>
              <a:stretch>
                <a:fillRect/>
              </a:stretch>
            </p:blipFill>
            <p:spPr>
              <a:xfrm>
                <a:off x="9946303" y="2768131"/>
                <a:ext cx="584010" cy="487200"/>
              </a:xfrm>
              <a:prstGeom prst="rect">
                <a:avLst/>
              </a:prstGeom>
            </p:spPr>
          </p:pic>
          <p:sp>
            <p:nvSpPr>
              <p:cNvPr id="9" name="TextBox 8"/>
              <p:cNvSpPr txBox="1"/>
              <p:nvPr/>
            </p:nvSpPr>
            <p:spPr>
              <a:xfrm>
                <a:off x="9733361" y="3228268"/>
                <a:ext cx="1009895"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Web</a:t>
                </a:r>
              </a:p>
            </p:txBody>
          </p:sp>
        </p:grpSp>
        <p:cxnSp>
          <p:nvCxnSpPr>
            <p:cNvPr id="7" name="Elbow Connector 6"/>
            <p:cNvCxnSpPr>
              <a:endCxn id="8" idx="0"/>
            </p:cNvCxnSpPr>
            <p:nvPr/>
          </p:nvCxnSpPr>
          <p:spPr>
            <a:xfrm>
              <a:off x="7395071" y="4303973"/>
              <a:ext cx="757262" cy="725067"/>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881552" y="2010880"/>
            <a:ext cx="3467604" cy="2447494"/>
            <a:chOff x="1656544" y="2966178"/>
            <a:chExt cx="3467604" cy="2447494"/>
          </a:xfrm>
        </p:grpSpPr>
        <p:sp>
          <p:nvSpPr>
            <p:cNvPr id="25" name="Rectangle 24"/>
            <p:cNvSpPr/>
            <p:nvPr/>
          </p:nvSpPr>
          <p:spPr bwMode="auto">
            <a:xfrm>
              <a:off x="1656544" y="3180968"/>
              <a:ext cx="3034675" cy="223270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Internet Information Server</a:t>
              </a:r>
            </a:p>
          </p:txBody>
        </p:sp>
        <p:pic>
          <p:nvPicPr>
            <p:cNvPr id="26" name="Picture 25"/>
            <p:cNvPicPr>
              <a:picLocks noChangeAspect="1"/>
            </p:cNvPicPr>
            <p:nvPr/>
          </p:nvPicPr>
          <p:blipFill>
            <a:blip r:embed="rId8"/>
            <a:stretch>
              <a:fillRect/>
            </a:stretch>
          </p:blipFill>
          <p:spPr>
            <a:xfrm>
              <a:off x="4258290" y="2966178"/>
              <a:ext cx="865858" cy="969438"/>
            </a:xfrm>
            <a:prstGeom prst="rect">
              <a:avLst/>
            </a:prstGeom>
          </p:spPr>
        </p:pic>
        <p:grpSp>
          <p:nvGrpSpPr>
            <p:cNvPr id="27" name="Group 26"/>
            <p:cNvGrpSpPr/>
            <p:nvPr/>
          </p:nvGrpSpPr>
          <p:grpSpPr>
            <a:xfrm>
              <a:off x="2154624" y="4057920"/>
              <a:ext cx="2038514" cy="1120320"/>
              <a:chOff x="1929148" y="3558828"/>
              <a:chExt cx="2038514" cy="1120320"/>
            </a:xfrm>
          </p:grpSpPr>
          <p:grpSp>
            <p:nvGrpSpPr>
              <p:cNvPr id="28" name="Group 27"/>
              <p:cNvGrpSpPr/>
              <p:nvPr/>
            </p:nvGrpSpPr>
            <p:grpSpPr>
              <a:xfrm>
                <a:off x="3082467" y="3573039"/>
                <a:ext cx="885195" cy="761294"/>
                <a:chOff x="7956376" y="6096598"/>
                <a:chExt cx="885320" cy="761402"/>
              </a:xfrm>
            </p:grpSpPr>
            <p:sp>
              <p:nvSpPr>
                <p:cNvPr id="54" name="Arc 53"/>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pic>
              <p:nvPicPr>
                <p:cNvPr id="55" name="Picture 54"/>
                <p:cNvPicPr>
                  <a:picLocks noChangeAspect="1"/>
                </p:cNvPicPr>
                <p:nvPr/>
              </p:nvPicPr>
              <p:blipFill>
                <a:blip r:embed="rId9"/>
                <a:stretch>
                  <a:fillRect/>
                </a:stretch>
              </p:blipFill>
              <p:spPr>
                <a:xfrm>
                  <a:off x="8025412" y="6179037"/>
                  <a:ext cx="713910" cy="636559"/>
                </a:xfrm>
                <a:prstGeom prst="rect">
                  <a:avLst/>
                </a:prstGeom>
              </p:spPr>
            </p:pic>
          </p:grpSp>
          <p:grpSp>
            <p:nvGrpSpPr>
              <p:cNvPr id="29" name="Group 28"/>
              <p:cNvGrpSpPr>
                <a:grpSpLocks noChangeAspect="1"/>
              </p:cNvGrpSpPr>
              <p:nvPr/>
            </p:nvGrpSpPr>
            <p:grpSpPr>
              <a:xfrm>
                <a:off x="1929148" y="4146210"/>
                <a:ext cx="397077" cy="504000"/>
                <a:chOff x="6278801" y="2244912"/>
                <a:chExt cx="605042" cy="767962"/>
              </a:xfrm>
            </p:grpSpPr>
            <p:pic>
              <p:nvPicPr>
                <p:cNvPr id="50" name="Picture 49"/>
                <p:cNvPicPr>
                  <a:picLocks noChangeAspect="1"/>
                </p:cNvPicPr>
                <p:nvPr/>
              </p:nvPicPr>
              <p:blipFill>
                <a:blip r:embed="rId10"/>
                <a:stretch>
                  <a:fillRect/>
                </a:stretch>
              </p:blipFill>
              <p:spPr>
                <a:xfrm>
                  <a:off x="6278801" y="2244912"/>
                  <a:ext cx="527111" cy="689388"/>
                </a:xfrm>
                <a:prstGeom prst="rect">
                  <a:avLst/>
                </a:prstGeom>
              </p:spPr>
            </p:pic>
            <p:pic>
              <p:nvPicPr>
                <p:cNvPr id="51" name="Picture 50"/>
                <p:cNvPicPr>
                  <a:picLocks noChangeAspect="1"/>
                </p:cNvPicPr>
                <p:nvPr/>
              </p:nvPicPr>
              <p:blipFill>
                <a:blip r:embed="rId10"/>
                <a:stretch>
                  <a:fillRect/>
                </a:stretch>
              </p:blipFill>
              <p:spPr>
                <a:xfrm>
                  <a:off x="6356732" y="2323486"/>
                  <a:ext cx="527111" cy="689388"/>
                </a:xfrm>
                <a:prstGeom prst="rect">
                  <a:avLst/>
                </a:prstGeom>
              </p:spPr>
            </p:pic>
            <p:sp>
              <p:nvSpPr>
                <p:cNvPr id="52" name="Right Triangle 51"/>
                <p:cNvSpPr/>
                <p:nvPr/>
              </p:nvSpPr>
              <p:spPr bwMode="auto">
                <a:xfrm>
                  <a:off x="6400103" y="2347895"/>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6422020" y="2719459"/>
                  <a:ext cx="320464" cy="257933"/>
                </a:xfrm>
                <a:prstGeom prst="rect">
                  <a:avLst/>
                </a:prstGeom>
                <a:noFill/>
              </p:spPr>
              <p:txBody>
                <a:bodyPr wrap="none" lIns="0" tIns="0" rIns="0" bIns="0" rtlCol="0">
                  <a:spAutoFit/>
                </a:bodyPr>
                <a:lstStyle/>
                <a:p>
                  <a:r>
                    <a:rPr lang="fi-FI" sz="1100" spc="-70" dirty="0" smtClean="0">
                      <a:solidFill>
                        <a:schemeClr val="bg1"/>
                      </a:solidFill>
                      <a:effectLst>
                        <a:outerShdw blurRad="50800" dist="38100" dir="2700000" algn="tl" rotWithShape="0">
                          <a:schemeClr val="tx2">
                            <a:alpha val="40000"/>
                          </a:schemeClr>
                        </a:outerShdw>
                      </a:effectLst>
                    </a:rPr>
                    <a:t>CSS</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30" name="Group 29"/>
              <p:cNvGrpSpPr>
                <a:grpSpLocks noChangeAspect="1"/>
              </p:cNvGrpSpPr>
              <p:nvPr/>
            </p:nvGrpSpPr>
            <p:grpSpPr>
              <a:xfrm>
                <a:off x="2160143" y="3845503"/>
                <a:ext cx="400137" cy="504000"/>
                <a:chOff x="6926384" y="2275112"/>
                <a:chExt cx="605872" cy="763139"/>
              </a:xfrm>
            </p:grpSpPr>
            <p:pic>
              <p:nvPicPr>
                <p:cNvPr id="46" name="Picture 45"/>
                <p:cNvPicPr>
                  <a:picLocks noChangeAspect="1"/>
                </p:cNvPicPr>
                <p:nvPr/>
              </p:nvPicPr>
              <p:blipFill>
                <a:blip r:embed="rId10"/>
                <a:stretch>
                  <a:fillRect/>
                </a:stretch>
              </p:blipFill>
              <p:spPr>
                <a:xfrm>
                  <a:off x="6926384" y="2275112"/>
                  <a:ext cx="527111" cy="689388"/>
                </a:xfrm>
                <a:prstGeom prst="rect">
                  <a:avLst/>
                </a:prstGeom>
              </p:spPr>
            </p:pic>
            <p:pic>
              <p:nvPicPr>
                <p:cNvPr id="47" name="Picture 46"/>
                <p:cNvPicPr>
                  <a:picLocks noChangeAspect="1"/>
                </p:cNvPicPr>
                <p:nvPr/>
              </p:nvPicPr>
              <p:blipFill>
                <a:blip r:embed="rId10"/>
                <a:stretch>
                  <a:fillRect/>
                </a:stretch>
              </p:blipFill>
              <p:spPr>
                <a:xfrm>
                  <a:off x="7005145" y="2348863"/>
                  <a:ext cx="527111" cy="689388"/>
                </a:xfrm>
                <a:prstGeom prst="rect">
                  <a:avLst/>
                </a:prstGeom>
              </p:spPr>
            </p:pic>
            <p:sp>
              <p:nvSpPr>
                <p:cNvPr id="48" name="Right Triangle 47"/>
                <p:cNvSpPr/>
                <p:nvPr/>
              </p:nvSpPr>
              <p:spPr bwMode="auto">
                <a:xfrm>
                  <a:off x="7048516" y="2373272"/>
                  <a:ext cx="440367" cy="626130"/>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7070434" y="2744836"/>
                  <a:ext cx="333013" cy="256313"/>
                </a:xfrm>
                <a:prstGeom prst="rect">
                  <a:avLst/>
                </a:prstGeom>
                <a:noFill/>
              </p:spPr>
              <p:txBody>
                <a:bodyPr wrap="none" lIns="0" tIns="0" rIns="0" bIns="0" rtlCol="0">
                  <a:spAutoFit/>
                </a:bodyPr>
                <a:lstStyle/>
                <a:p>
                  <a:r>
                    <a:rPr lang="fi-FI" sz="1100" spc="-70" dirty="0">
                      <a:solidFill>
                        <a:schemeClr val="bg1"/>
                      </a:solidFill>
                      <a:effectLst>
                        <a:outerShdw blurRad="50800" dist="38100" dir="2700000" algn="tl" rotWithShape="0">
                          <a:schemeClr val="tx2">
                            <a:alpha val="40000"/>
                          </a:schemeClr>
                        </a:outerShdw>
                      </a:effectLst>
                    </a:rPr>
                    <a:t>p</a:t>
                  </a:r>
                  <a:r>
                    <a:rPr lang="fi-FI" sz="1100" spc="-70" dirty="0" smtClean="0">
                      <a:solidFill>
                        <a:schemeClr val="bg1"/>
                      </a:solidFill>
                      <a:effectLst>
                        <a:outerShdw blurRad="50800" dist="38100" dir="2700000" algn="tl" rotWithShape="0">
                          <a:schemeClr val="tx2">
                            <a:alpha val="40000"/>
                          </a:schemeClr>
                        </a:outerShdw>
                      </a:effectLst>
                    </a:rPr>
                    <a:t>ng</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31" name="Group 30"/>
              <p:cNvGrpSpPr>
                <a:grpSpLocks noChangeAspect="1"/>
              </p:cNvGrpSpPr>
              <p:nvPr/>
            </p:nvGrpSpPr>
            <p:grpSpPr>
              <a:xfrm>
                <a:off x="1940507" y="3558828"/>
                <a:ext cx="400137" cy="504000"/>
                <a:chOff x="7583233" y="2275112"/>
                <a:chExt cx="605872" cy="763139"/>
              </a:xfrm>
            </p:grpSpPr>
            <p:pic>
              <p:nvPicPr>
                <p:cNvPr id="42" name="Picture 41"/>
                <p:cNvPicPr>
                  <a:picLocks noChangeAspect="1"/>
                </p:cNvPicPr>
                <p:nvPr/>
              </p:nvPicPr>
              <p:blipFill>
                <a:blip r:embed="rId10"/>
                <a:stretch>
                  <a:fillRect/>
                </a:stretch>
              </p:blipFill>
              <p:spPr>
                <a:xfrm>
                  <a:off x="7583233" y="2275112"/>
                  <a:ext cx="527111" cy="689388"/>
                </a:xfrm>
                <a:prstGeom prst="rect">
                  <a:avLst/>
                </a:prstGeom>
              </p:spPr>
            </p:pic>
            <p:pic>
              <p:nvPicPr>
                <p:cNvPr id="43" name="Picture 42"/>
                <p:cNvPicPr>
                  <a:picLocks noChangeAspect="1"/>
                </p:cNvPicPr>
                <p:nvPr/>
              </p:nvPicPr>
              <p:blipFill>
                <a:blip r:embed="rId10"/>
                <a:stretch>
                  <a:fillRect/>
                </a:stretch>
              </p:blipFill>
              <p:spPr>
                <a:xfrm>
                  <a:off x="7661994" y="2348863"/>
                  <a:ext cx="527111" cy="689388"/>
                </a:xfrm>
                <a:prstGeom prst="rect">
                  <a:avLst/>
                </a:prstGeom>
              </p:spPr>
            </p:pic>
            <p:sp>
              <p:nvSpPr>
                <p:cNvPr id="44" name="Right Triangle 43"/>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7727283" y="2744836"/>
                  <a:ext cx="367964" cy="256313"/>
                </a:xfrm>
                <a:prstGeom prst="rect">
                  <a:avLst/>
                </a:prstGeom>
                <a:noFill/>
              </p:spPr>
              <p:txBody>
                <a:bodyPr wrap="none" lIns="0" tIns="0" rIns="0" bIns="0" rtlCol="0">
                  <a:spAutoFit/>
                </a:bodyPr>
                <a:lstStyle/>
                <a:p>
                  <a:r>
                    <a:rPr lang="fi-FI" sz="1100" spc="-70" dirty="0" err="1" smtClean="0">
                      <a:solidFill>
                        <a:schemeClr val="bg1"/>
                      </a:solidFill>
                      <a:effectLst>
                        <a:outerShdw blurRad="50800" dist="38100" dir="2700000" algn="tl" rotWithShape="0">
                          <a:schemeClr val="tx2">
                            <a:alpha val="40000"/>
                          </a:schemeClr>
                        </a:outerShdw>
                      </a:effectLst>
                    </a:rPr>
                    <a:t>aspx</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32" name="Group 31"/>
              <p:cNvGrpSpPr>
                <a:grpSpLocks noChangeAspect="1"/>
              </p:cNvGrpSpPr>
              <p:nvPr/>
            </p:nvGrpSpPr>
            <p:grpSpPr>
              <a:xfrm>
                <a:off x="2618857" y="3788428"/>
                <a:ext cx="409562" cy="504000"/>
                <a:chOff x="8228898" y="2273094"/>
                <a:chExt cx="621781" cy="765157"/>
              </a:xfrm>
            </p:grpSpPr>
            <p:pic>
              <p:nvPicPr>
                <p:cNvPr id="38" name="Picture 37"/>
                <p:cNvPicPr>
                  <a:picLocks noChangeAspect="1"/>
                </p:cNvPicPr>
                <p:nvPr/>
              </p:nvPicPr>
              <p:blipFill>
                <a:blip r:embed="rId10"/>
                <a:stretch>
                  <a:fillRect/>
                </a:stretch>
              </p:blipFill>
              <p:spPr>
                <a:xfrm>
                  <a:off x="8228898" y="2273094"/>
                  <a:ext cx="527111" cy="689388"/>
                </a:xfrm>
                <a:prstGeom prst="rect">
                  <a:avLst/>
                </a:prstGeom>
              </p:spPr>
            </p:pic>
            <p:pic>
              <p:nvPicPr>
                <p:cNvPr id="39" name="Picture 38"/>
                <p:cNvPicPr>
                  <a:picLocks noChangeAspect="1"/>
                </p:cNvPicPr>
                <p:nvPr/>
              </p:nvPicPr>
              <p:blipFill>
                <a:blip r:embed="rId10"/>
                <a:stretch>
                  <a:fillRect/>
                </a:stretch>
              </p:blipFill>
              <p:spPr>
                <a:xfrm>
                  <a:off x="8323568" y="2348863"/>
                  <a:ext cx="527111" cy="689388"/>
                </a:xfrm>
                <a:prstGeom prst="rect">
                  <a:avLst/>
                </a:prstGeom>
              </p:spPr>
            </p:pic>
            <p:sp>
              <p:nvSpPr>
                <p:cNvPr id="40" name="Right Triangle 39"/>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8385074" y="2783306"/>
                  <a:ext cx="446325" cy="210265"/>
                </a:xfrm>
                <a:prstGeom prst="rect">
                  <a:avLst/>
                </a:prstGeom>
                <a:noFill/>
              </p:spPr>
              <p:txBody>
                <a:bodyPr wrap="none" lIns="0" tIns="0" rIns="0" bIns="0" rtlCol="0">
                  <a:spAutoFit/>
                </a:bodyPr>
                <a:lstStyle/>
                <a:p>
                  <a:r>
                    <a:rPr lang="fi-FI" sz="900" spc="-70" dirty="0" err="1" smtClean="0">
                      <a:solidFill>
                        <a:schemeClr val="bg1"/>
                      </a:solidFill>
                      <a:effectLst>
                        <a:outerShdw blurRad="50800" dist="38100" dir="2700000" algn="tl" rotWithShape="0">
                          <a:schemeClr val="tx2">
                            <a:alpha val="40000"/>
                          </a:schemeClr>
                        </a:outerShdw>
                      </a:effectLst>
                    </a:rPr>
                    <a:t>master</a:t>
                  </a:r>
                  <a:endParaRPr lang="en-US" sz="900" spc="-70" dirty="0" smtClean="0">
                    <a:solidFill>
                      <a:schemeClr val="bg1"/>
                    </a:solidFill>
                    <a:effectLst>
                      <a:outerShdw blurRad="50800" dist="38100" dir="2700000" algn="tl" rotWithShape="0">
                        <a:schemeClr val="tx2">
                          <a:alpha val="40000"/>
                        </a:schemeClr>
                      </a:outerShdw>
                    </a:effectLst>
                  </a:endParaRPr>
                </a:p>
              </p:txBody>
            </p:sp>
          </p:grpSp>
          <p:grpSp>
            <p:nvGrpSpPr>
              <p:cNvPr id="33" name="Group 32"/>
              <p:cNvGrpSpPr>
                <a:grpSpLocks noChangeAspect="1"/>
              </p:cNvGrpSpPr>
              <p:nvPr/>
            </p:nvGrpSpPr>
            <p:grpSpPr>
              <a:xfrm>
                <a:off x="2468161" y="4175148"/>
                <a:ext cx="400137" cy="504000"/>
                <a:chOff x="8856725" y="2275112"/>
                <a:chExt cx="605872" cy="763139"/>
              </a:xfrm>
            </p:grpSpPr>
            <p:pic>
              <p:nvPicPr>
                <p:cNvPr id="34" name="Picture 33"/>
                <p:cNvPicPr>
                  <a:picLocks noChangeAspect="1"/>
                </p:cNvPicPr>
                <p:nvPr/>
              </p:nvPicPr>
              <p:blipFill>
                <a:blip r:embed="rId10"/>
                <a:stretch>
                  <a:fillRect/>
                </a:stretch>
              </p:blipFill>
              <p:spPr>
                <a:xfrm>
                  <a:off x="8856725" y="2275112"/>
                  <a:ext cx="527111" cy="689388"/>
                </a:xfrm>
                <a:prstGeom prst="rect">
                  <a:avLst/>
                </a:prstGeom>
              </p:spPr>
            </p:pic>
            <p:pic>
              <p:nvPicPr>
                <p:cNvPr id="35" name="Picture 34"/>
                <p:cNvPicPr>
                  <a:picLocks noChangeAspect="1"/>
                </p:cNvPicPr>
                <p:nvPr/>
              </p:nvPicPr>
              <p:blipFill>
                <a:blip r:embed="rId10"/>
                <a:stretch>
                  <a:fillRect/>
                </a:stretch>
              </p:blipFill>
              <p:spPr>
                <a:xfrm>
                  <a:off x="8935486" y="2348863"/>
                  <a:ext cx="527111" cy="689388"/>
                </a:xfrm>
                <a:prstGeom prst="rect">
                  <a:avLst/>
                </a:prstGeom>
              </p:spPr>
            </p:pic>
            <p:sp>
              <p:nvSpPr>
                <p:cNvPr id="36" name="Right Triangle 35"/>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9045471" y="2698547"/>
                  <a:ext cx="154856" cy="326218"/>
                </a:xfrm>
                <a:prstGeom prst="rect">
                  <a:avLst/>
                </a:prstGeom>
                <a:noFill/>
              </p:spPr>
              <p:txBody>
                <a:bodyPr wrap="none" lIns="0" tIns="0" rIns="0" bIns="0" rtlCol="0">
                  <a:spAutoFit/>
                </a:bodyPr>
                <a:lstStyle/>
                <a:p>
                  <a:pPr algn="r"/>
                  <a:r>
                    <a:rPr lang="fi-FI" sz="1400" spc="-70" dirty="0" err="1" smtClean="0">
                      <a:solidFill>
                        <a:schemeClr val="bg1"/>
                      </a:solidFill>
                      <a:effectLst>
                        <a:outerShdw blurRad="50800" dist="38100" dir="2700000" algn="tl" rotWithShape="0">
                          <a:schemeClr val="tx2">
                            <a:alpha val="40000"/>
                          </a:schemeClr>
                        </a:outerShdw>
                      </a:effectLst>
                    </a:rPr>
                    <a:t>js</a:t>
                  </a:r>
                  <a:endParaRPr lang="en-US" sz="1400" spc="-70" dirty="0" smtClean="0">
                    <a:solidFill>
                      <a:schemeClr val="bg1"/>
                    </a:solidFill>
                    <a:effectLst>
                      <a:outerShdw blurRad="50800" dist="38100" dir="2700000" algn="tl" rotWithShape="0">
                        <a:schemeClr val="tx2">
                          <a:alpha val="40000"/>
                        </a:schemeClr>
                      </a:outerShdw>
                    </a:effectLst>
                  </a:endParaRPr>
                </a:p>
              </p:txBody>
            </p:sp>
          </p:grpSp>
        </p:grpSp>
      </p:grpSp>
      <p:grpSp>
        <p:nvGrpSpPr>
          <p:cNvPr id="56" name="Group 55"/>
          <p:cNvGrpSpPr/>
          <p:nvPr/>
        </p:nvGrpSpPr>
        <p:grpSpPr>
          <a:xfrm>
            <a:off x="7355462" y="2618393"/>
            <a:ext cx="1399999" cy="878915"/>
            <a:chOff x="10169960" y="3361847"/>
            <a:chExt cx="1399999" cy="878915"/>
          </a:xfrm>
        </p:grpSpPr>
        <p:pic>
          <p:nvPicPr>
            <p:cNvPr id="57" name="Picture 56"/>
            <p:cNvPicPr>
              <a:picLocks noChangeAspect="1"/>
            </p:cNvPicPr>
            <p:nvPr/>
          </p:nvPicPr>
          <p:blipFill>
            <a:blip r:embed="rId11"/>
            <a:stretch>
              <a:fillRect/>
            </a:stretch>
          </p:blipFill>
          <p:spPr>
            <a:xfrm>
              <a:off x="10571003" y="3361847"/>
              <a:ext cx="597915" cy="598560"/>
            </a:xfrm>
            <a:prstGeom prst="rect">
              <a:avLst/>
            </a:prstGeom>
          </p:spPr>
        </p:pic>
        <p:sp>
          <p:nvSpPr>
            <p:cNvPr id="58" name="TextBox 57"/>
            <p:cNvSpPr txBox="1"/>
            <p:nvPr/>
          </p:nvSpPr>
          <p:spPr>
            <a:xfrm>
              <a:off x="10169960" y="3932985"/>
              <a:ext cx="139999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Web Services</a:t>
              </a:r>
            </a:p>
          </p:txBody>
        </p:sp>
      </p:grpSp>
      <p:grpSp>
        <p:nvGrpSpPr>
          <p:cNvPr id="59" name="Group 58"/>
          <p:cNvGrpSpPr/>
          <p:nvPr/>
        </p:nvGrpSpPr>
        <p:grpSpPr>
          <a:xfrm>
            <a:off x="7460657" y="1252583"/>
            <a:ext cx="1074781" cy="1258416"/>
            <a:chOff x="5533729" y="1219725"/>
            <a:chExt cx="1074781" cy="1258416"/>
          </a:xfrm>
        </p:grpSpPr>
        <p:pic>
          <p:nvPicPr>
            <p:cNvPr id="60" name="Picture 59"/>
            <p:cNvPicPr>
              <a:picLocks noChangeAspect="1"/>
            </p:cNvPicPr>
            <p:nvPr/>
          </p:nvPicPr>
          <p:blipFill>
            <a:blip r:embed="rId2"/>
            <a:stretch>
              <a:fillRect/>
            </a:stretch>
          </p:blipFill>
          <p:spPr>
            <a:xfrm>
              <a:off x="5533729" y="1292597"/>
              <a:ext cx="465830" cy="863861"/>
            </a:xfrm>
            <a:prstGeom prst="rect">
              <a:avLst/>
            </a:prstGeom>
          </p:spPr>
        </p:pic>
        <p:pic>
          <p:nvPicPr>
            <p:cNvPr id="61" name="Picture 60"/>
            <p:cNvPicPr>
              <a:picLocks noChangeAspect="1"/>
            </p:cNvPicPr>
            <p:nvPr/>
          </p:nvPicPr>
          <p:blipFill>
            <a:blip r:embed="rId5"/>
            <a:stretch>
              <a:fillRect/>
            </a:stretch>
          </p:blipFill>
          <p:spPr>
            <a:xfrm>
              <a:off x="5835073" y="1219725"/>
              <a:ext cx="730013" cy="911760"/>
            </a:xfrm>
            <a:prstGeom prst="rect">
              <a:avLst/>
            </a:prstGeom>
          </p:spPr>
        </p:pic>
        <p:sp>
          <p:nvSpPr>
            <p:cNvPr id="62" name="TextBox 61"/>
            <p:cNvSpPr txBox="1"/>
            <p:nvPr/>
          </p:nvSpPr>
          <p:spPr>
            <a:xfrm>
              <a:off x="5533729" y="2170364"/>
              <a:ext cx="1074781"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Databases</a:t>
              </a:r>
            </a:p>
          </p:txBody>
        </p:sp>
      </p:grpSp>
      <p:grpSp>
        <p:nvGrpSpPr>
          <p:cNvPr id="63" name="Group 62"/>
          <p:cNvGrpSpPr>
            <a:grpSpLocks noChangeAspect="1"/>
          </p:cNvGrpSpPr>
          <p:nvPr/>
        </p:nvGrpSpPr>
        <p:grpSpPr>
          <a:xfrm>
            <a:off x="3590733" y="5200921"/>
            <a:ext cx="1898081" cy="1148237"/>
            <a:chOff x="781287" y="4564525"/>
            <a:chExt cx="2582491" cy="1562274"/>
          </a:xfrm>
        </p:grpSpPr>
        <p:pic>
          <p:nvPicPr>
            <p:cNvPr id="64" name="Picture 63"/>
            <p:cNvPicPr>
              <a:picLocks noChangeAspect="1"/>
            </p:cNvPicPr>
            <p:nvPr/>
          </p:nvPicPr>
          <p:blipFill>
            <a:blip r:embed="rId12"/>
            <a:stretch>
              <a:fillRect/>
            </a:stretch>
          </p:blipFill>
          <p:spPr>
            <a:xfrm>
              <a:off x="781287" y="4564525"/>
              <a:ext cx="1334951" cy="1267414"/>
            </a:xfrm>
            <a:prstGeom prst="rect">
              <a:avLst/>
            </a:prstGeom>
          </p:spPr>
        </p:pic>
        <p:pic>
          <p:nvPicPr>
            <p:cNvPr id="65" name="Picture 64"/>
            <p:cNvPicPr>
              <a:picLocks noChangeAspect="1"/>
            </p:cNvPicPr>
            <p:nvPr/>
          </p:nvPicPr>
          <p:blipFill>
            <a:blip r:embed="rId13"/>
            <a:stretch>
              <a:fillRect/>
            </a:stretch>
          </p:blipFill>
          <p:spPr>
            <a:xfrm>
              <a:off x="2722844" y="5169800"/>
              <a:ext cx="640934" cy="956999"/>
            </a:xfrm>
            <a:prstGeom prst="rect">
              <a:avLst/>
            </a:prstGeom>
          </p:spPr>
        </p:pic>
        <p:pic>
          <p:nvPicPr>
            <p:cNvPr id="66" name="Picture 65"/>
            <p:cNvPicPr>
              <a:picLocks noChangeAspect="1"/>
            </p:cNvPicPr>
            <p:nvPr/>
          </p:nvPicPr>
          <p:blipFill>
            <a:blip r:embed="rId14"/>
            <a:stretch>
              <a:fillRect/>
            </a:stretch>
          </p:blipFill>
          <p:spPr>
            <a:xfrm>
              <a:off x="1625422" y="5341440"/>
              <a:ext cx="963439" cy="699247"/>
            </a:xfrm>
            <a:prstGeom prst="rect">
              <a:avLst/>
            </a:prstGeom>
          </p:spPr>
        </p:pic>
        <p:pic>
          <p:nvPicPr>
            <p:cNvPr id="67" name="Picture 66"/>
            <p:cNvPicPr>
              <a:picLocks noChangeAspect="1"/>
            </p:cNvPicPr>
            <p:nvPr/>
          </p:nvPicPr>
          <p:blipFill>
            <a:blip r:embed="rId15"/>
            <a:stretch>
              <a:fillRect/>
            </a:stretch>
          </p:blipFill>
          <p:spPr>
            <a:xfrm>
              <a:off x="2087010" y="4919651"/>
              <a:ext cx="907928" cy="658958"/>
            </a:xfrm>
            <a:prstGeom prst="rect">
              <a:avLst/>
            </a:prstGeom>
          </p:spPr>
        </p:pic>
      </p:grpSp>
      <p:cxnSp>
        <p:nvCxnSpPr>
          <p:cNvPr id="68" name="Straight Arrow Connector 67"/>
          <p:cNvCxnSpPr/>
          <p:nvPr/>
        </p:nvCxnSpPr>
        <p:spPr>
          <a:xfrm flipV="1">
            <a:off x="4574335" y="2010880"/>
            <a:ext cx="2781127" cy="1486428"/>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flipV="1">
            <a:off x="4714875" y="2980318"/>
            <a:ext cx="2640587" cy="577598"/>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a:off x="4574335" y="3668293"/>
            <a:ext cx="2886322" cy="1046582"/>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1" name="Straight Arrow Connector 70"/>
          <p:cNvCxnSpPr/>
          <p:nvPr/>
        </p:nvCxnSpPr>
        <p:spPr>
          <a:xfrm>
            <a:off x="5615196" y="5820922"/>
            <a:ext cx="1407823" cy="1"/>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2" name="Straight Arrow Connector 71"/>
          <p:cNvCxnSpPr/>
          <p:nvPr/>
        </p:nvCxnSpPr>
        <p:spPr>
          <a:xfrm flipH="1" flipV="1">
            <a:off x="3359820" y="4567892"/>
            <a:ext cx="613227" cy="688920"/>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906973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anim calcmode="lin" valueType="num">
                                      <p:cBhvr>
                                        <p:cTn id="28" dur="1000" fill="hold"/>
                                        <p:tgtEl>
                                          <p:spTgt spid="72"/>
                                        </p:tgtEl>
                                        <p:attrNameLst>
                                          <p:attrName>ppt_x</p:attrName>
                                        </p:attrNameLst>
                                      </p:cBhvr>
                                      <p:tavLst>
                                        <p:tav tm="0">
                                          <p:val>
                                            <p:strVal val="#ppt_x"/>
                                          </p:val>
                                        </p:tav>
                                        <p:tav tm="100000">
                                          <p:val>
                                            <p:strVal val="#ppt_x"/>
                                          </p:val>
                                        </p:tav>
                                      </p:tavLst>
                                    </p:anim>
                                    <p:anim calcmode="lin" valueType="num">
                                      <p:cBhvr>
                                        <p:cTn id="2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450583"/>
          </a:xfrm>
        </p:spPr>
        <p:txBody>
          <a:bodyPr/>
          <a:lstStyle/>
          <a:p>
            <a:r>
              <a:rPr lang="en-US" dirty="0" smtClean="0"/>
              <a:t>Remote web always has full rights to app web</a:t>
            </a:r>
          </a:p>
          <a:p>
            <a:r>
              <a:rPr lang="en-US" dirty="0" smtClean="0"/>
              <a:t>App permissions are the lesser of user and app permissions to the given resource</a:t>
            </a:r>
          </a:p>
          <a:p>
            <a:r>
              <a:rPr lang="en-US" dirty="0" smtClean="0"/>
              <a:t>Provider-hosted app can utilize “app-only” permissions to “elevate” privileges.</a:t>
            </a:r>
            <a:endParaRPr lang="en-US" dirty="0"/>
          </a:p>
        </p:txBody>
      </p:sp>
      <p:sp>
        <p:nvSpPr>
          <p:cNvPr id="3" name="Title 2"/>
          <p:cNvSpPr>
            <a:spLocks noGrp="1"/>
          </p:cNvSpPr>
          <p:nvPr>
            <p:ph type="title"/>
          </p:nvPr>
        </p:nvSpPr>
        <p:spPr/>
        <p:txBody>
          <a:bodyPr/>
          <a:lstStyle/>
          <a:p>
            <a:r>
              <a:rPr lang="en-US" dirty="0" smtClean="0"/>
              <a:t>App 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169426870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4484</Words>
  <Application>Microsoft Office PowerPoint</Application>
  <PresentationFormat>Custom</PresentationFormat>
  <Paragraphs>465</Paragraphs>
  <Slides>48</Slides>
  <Notes>26</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48</vt:i4>
      </vt:variant>
    </vt:vector>
  </HeadingPairs>
  <TitlesOfParts>
    <vt:vector size="59"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Deep Dive into Provider Hosted Apps</vt:lpstr>
      <vt:lpstr>Agenda </vt:lpstr>
      <vt:lpstr>Vision</vt:lpstr>
      <vt:lpstr>Introduction</vt:lpstr>
      <vt:lpstr>Cloud Architecture</vt:lpstr>
      <vt:lpstr>On-Premises Architecture</vt:lpstr>
      <vt:lpstr>App Permissions</vt:lpstr>
      <vt:lpstr>App-Only Permissions</vt:lpstr>
      <vt:lpstr>Creating Provider-Hosted Apps</vt:lpstr>
      <vt:lpstr>PowerPoint Presentation</vt:lpstr>
      <vt:lpstr>Programming in C#</vt:lpstr>
      <vt:lpstr>SharePointContextProvider Class</vt:lpstr>
      <vt:lpstr>Validating Context Token</vt:lpstr>
      <vt:lpstr>Managing SharePoint Context</vt:lpstr>
      <vt:lpstr>Managing Security Tokens</vt:lpstr>
      <vt:lpstr>Managed CSOM</vt:lpstr>
      <vt:lpstr>Managed REST</vt:lpstr>
      <vt:lpstr>PowerPoint Presentation</vt:lpstr>
      <vt:lpstr>Programming in JavaScript</vt:lpstr>
      <vt:lpstr>Managing SharePoint Context</vt:lpstr>
      <vt:lpstr>Cross Domain Library</vt:lpstr>
      <vt:lpstr>Loading the Cross-Domain Library</vt:lpstr>
      <vt:lpstr>Cross-Domain Library Architecture</vt:lpstr>
      <vt:lpstr>Cross-Domain REST Calls</vt:lpstr>
      <vt:lpstr>Cross-Domain CSOM Calls</vt:lpstr>
      <vt:lpstr>PowerPoint Presentation</vt:lpstr>
      <vt:lpstr>The Chrome Control</vt:lpstr>
      <vt:lpstr>Chrome Control</vt:lpstr>
      <vt:lpstr>Loading the Chrome Control</vt:lpstr>
      <vt:lpstr>Chrome Control (Declaratively)</vt:lpstr>
      <vt:lpstr>Chrome Control (Programmatically)</vt:lpstr>
      <vt:lpstr>PowerPoint Presentation</vt:lpstr>
      <vt:lpstr>Remote Event Receivers</vt:lpstr>
      <vt:lpstr>Remote Event Handlers</vt:lpstr>
      <vt:lpstr>Supported Events</vt:lpstr>
      <vt:lpstr>Adding a Remote Event Receiver</vt:lpstr>
      <vt:lpstr>IRemoteEventService</vt:lpstr>
      <vt:lpstr>SPRemoteEventProperties</vt:lpstr>
      <vt:lpstr>SPRemoteEventResult</vt:lpstr>
      <vt:lpstr>Registering Events Receivers</vt:lpstr>
      <vt:lpstr>Debugging Considerations</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